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31"/>
  </p:notesMasterIdLst>
  <p:handoutMasterIdLst>
    <p:handoutMasterId r:id="rId32"/>
  </p:handoutMasterIdLst>
  <p:sldIdLst>
    <p:sldId id="256" r:id="rId5"/>
    <p:sldId id="258" r:id="rId6"/>
    <p:sldId id="280" r:id="rId7"/>
    <p:sldId id="259" r:id="rId8"/>
    <p:sldId id="269" r:id="rId9"/>
    <p:sldId id="260" r:id="rId10"/>
    <p:sldId id="281" r:id="rId11"/>
    <p:sldId id="270" r:id="rId12"/>
    <p:sldId id="271" r:id="rId13"/>
    <p:sldId id="288" r:id="rId14"/>
    <p:sldId id="265" r:id="rId15"/>
    <p:sldId id="263" r:id="rId16"/>
    <p:sldId id="282" r:id="rId17"/>
    <p:sldId id="266" r:id="rId18"/>
    <p:sldId id="261" r:id="rId19"/>
    <p:sldId id="262" r:id="rId20"/>
    <p:sldId id="284" r:id="rId21"/>
    <p:sldId id="285" r:id="rId22"/>
    <p:sldId id="286" r:id="rId23"/>
    <p:sldId id="272" r:id="rId24"/>
    <p:sldId id="273" r:id="rId25"/>
    <p:sldId id="274" r:id="rId26"/>
    <p:sldId id="275" r:id="rId27"/>
    <p:sldId id="279" r:id="rId28"/>
    <p:sldId id="287"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Dobby" initials="HD" lastIdx="1" clrIdx="0">
    <p:extLst>
      <p:ext uri="{19B8F6BF-5375-455C-9EA6-DF929625EA0E}">
        <p15:presenceInfo xmlns:p15="http://schemas.microsoft.com/office/powerpoint/2012/main" userId="S-1-5-21-1362109540-745412009-1407872758-1306" providerId="AD"/>
      </p:ext>
    </p:extLst>
  </p:cmAuthor>
  <p:cmAuthor id="2" name="Lynda Allan" initials="LA" lastIdx="4" clrIdx="1">
    <p:extLst>
      <p:ext uri="{19B8F6BF-5375-455C-9EA6-DF929625EA0E}">
        <p15:presenceInfo xmlns:p15="http://schemas.microsoft.com/office/powerpoint/2012/main" userId="S-1-5-21-1362109540-745412009-1407872758-4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971"/>
    <a:srgbClr val="CB4109"/>
    <a:srgbClr val="005E28"/>
    <a:srgbClr val="AF1B1A"/>
    <a:srgbClr val="343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218CD-4866-45C2-8E86-F940F025FF57}" v="26" dt="2023-10-08T08:02:42.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6" autoAdjust="0"/>
    <p:restoredTop sz="72326" autoAdjust="0"/>
  </p:normalViewPr>
  <p:slideViewPr>
    <p:cSldViewPr snapToGrid="0" snapToObjects="1" showGuides="1">
      <p:cViewPr varScale="1">
        <p:scale>
          <a:sx n="61" d="100"/>
          <a:sy n="61" d="100"/>
        </p:scale>
        <p:origin x="696" y="78"/>
      </p:cViewPr>
      <p:guideLst>
        <p:guide orient="horz" pos="2160"/>
        <p:guide pos="3840"/>
      </p:guideLst>
    </p:cSldViewPr>
  </p:slideViewPr>
  <p:outlineViewPr>
    <p:cViewPr>
      <p:scale>
        <a:sx n="33" d="100"/>
        <a:sy n="33" d="100"/>
      </p:scale>
      <p:origin x="0" y="-2912"/>
    </p:cViewPr>
  </p:outlineViewPr>
  <p:notesTextViewPr>
    <p:cViewPr>
      <p:scale>
        <a:sx n="1" d="1"/>
        <a:sy n="1" d="1"/>
      </p:scale>
      <p:origin x="0" y="0"/>
    </p:cViewPr>
  </p:notesTextViewPr>
  <p:notesViewPr>
    <p:cSldViewPr snapToGrid="0" snapToObjects="1">
      <p:cViewPr varScale="1">
        <p:scale>
          <a:sx n="89" d="100"/>
          <a:sy n="89" d="100"/>
        </p:scale>
        <p:origin x="293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066596-DB70-4A6E-A6FD-11AE3D7BD45E}" type="datetimeFigureOut">
              <a:rPr lang="en-GB" smtClean="0"/>
              <a:t>02/07/2024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C11935-0699-422D-A609-4F00C06E8601}" type="slidenum">
              <a:rPr lang="en-GB" smtClean="0"/>
              <a:t>‹#›</a:t>
            </a:fld>
            <a:endParaRPr lang="en-GB"/>
          </a:p>
        </p:txBody>
      </p:sp>
    </p:spTree>
    <p:extLst>
      <p:ext uri="{BB962C8B-B14F-4D97-AF65-F5344CB8AC3E}">
        <p14:creationId xmlns:p14="http://schemas.microsoft.com/office/powerpoint/2010/main" val="3037613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B8F5C-AF56-2F49-BC6A-ECC8AE57D03F}" type="datetimeFigureOut">
              <a:rPr lang="en-GB" smtClean="0"/>
              <a:t>02/07/2024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3C17F-5749-8A46-A90C-F89130C1A4EA}" type="slidenum">
              <a:rPr lang="en-GB" smtClean="0"/>
              <a:t>‹#›</a:t>
            </a:fld>
            <a:endParaRPr lang="en-GB"/>
          </a:p>
        </p:txBody>
      </p:sp>
    </p:spTree>
    <p:extLst>
      <p:ext uri="{BB962C8B-B14F-4D97-AF65-F5344CB8AC3E}">
        <p14:creationId xmlns:p14="http://schemas.microsoft.com/office/powerpoint/2010/main" val="268141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1</a:t>
            </a:fld>
            <a:endParaRPr lang="en-GB"/>
          </a:p>
        </p:txBody>
      </p:sp>
    </p:spTree>
    <p:extLst>
      <p:ext uri="{BB962C8B-B14F-4D97-AF65-F5344CB8AC3E}">
        <p14:creationId xmlns:p14="http://schemas.microsoft.com/office/powerpoint/2010/main" val="32374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10</a:t>
            </a:fld>
            <a:endParaRPr lang="en-GB"/>
          </a:p>
        </p:txBody>
      </p:sp>
    </p:spTree>
    <p:extLst>
      <p:ext uri="{BB962C8B-B14F-4D97-AF65-F5344CB8AC3E}">
        <p14:creationId xmlns:p14="http://schemas.microsoft.com/office/powerpoint/2010/main" val="2331379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11</a:t>
            </a:fld>
            <a:endParaRPr lang="en-GB"/>
          </a:p>
        </p:txBody>
      </p:sp>
    </p:spTree>
    <p:extLst>
      <p:ext uri="{BB962C8B-B14F-4D97-AF65-F5344CB8AC3E}">
        <p14:creationId xmlns:p14="http://schemas.microsoft.com/office/powerpoint/2010/main" val="362882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the objectives</a:t>
            </a:r>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12</a:t>
            </a:fld>
            <a:endParaRPr lang="en-GB"/>
          </a:p>
        </p:txBody>
      </p:sp>
    </p:spTree>
    <p:extLst>
      <p:ext uri="{BB962C8B-B14F-4D97-AF65-F5344CB8AC3E}">
        <p14:creationId xmlns:p14="http://schemas.microsoft.com/office/powerpoint/2010/main" val="191069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sym typeface="Wingdings" panose="05000000000000000000" pitchFamily="2" charset="2"/>
              </a:rPr>
              <a:t>Surveys started in </a:t>
            </a:r>
            <a:r>
              <a:rPr lang="en-GB" baseline="0" dirty="0" err="1" smtClean="0">
                <a:sym typeface="Wingdings" panose="05000000000000000000" pitchFamily="2" charset="2"/>
              </a:rPr>
              <a:t>1990s</a:t>
            </a:r>
            <a:r>
              <a:rPr lang="en-GB" baseline="0" dirty="0" smtClean="0">
                <a:sym typeface="Wingdings" panose="05000000000000000000" pitchFamily="2" charset="2"/>
              </a:rPr>
              <a:t> – expanding to cover N Sea, Shetland and W Coast</a:t>
            </a:r>
            <a:r>
              <a:rPr lang="en-GB" baseline="0" dirty="0" smtClean="0">
                <a:sym typeface="Wingdings" panose="05000000000000000000" pitchFamily="2" charset="2"/>
              </a:rPr>
              <a:t>. </a:t>
            </a:r>
            <a:endParaRPr lang="en-GB" baseline="0" dirty="0" smtClean="0">
              <a:sym typeface="Wingdings" panose="05000000000000000000" pitchFamily="2" charset="2"/>
            </a:endParaRPr>
          </a:p>
          <a:p>
            <a:endParaRPr lang="en-GB" baseline="0" dirty="0" smtClean="0">
              <a:sym typeface="Wingdings" panose="05000000000000000000" pitchFamily="2" charset="2"/>
            </a:endParaRPr>
          </a:p>
          <a:p>
            <a:r>
              <a:rPr lang="en-GB" baseline="0" dirty="0" smtClean="0">
                <a:sym typeface="Wingdings" panose="05000000000000000000" pitchFamily="2" charset="2"/>
              </a:rPr>
              <a:t>Number of stations varies over time.  Particularly Shetland – no survey 2014/15 – low station numbers other years.</a:t>
            </a:r>
          </a:p>
          <a:p>
            <a:endParaRPr lang="en-GB" baseline="0" dirty="0" smtClean="0">
              <a:sym typeface="Wingdings" panose="05000000000000000000" pitchFamily="2" charset="2"/>
            </a:endParaRPr>
          </a:p>
          <a:p>
            <a:r>
              <a:rPr lang="en-GB" baseline="0" dirty="0" err="1" smtClean="0">
                <a:sym typeface="Wingdings" panose="05000000000000000000" pitchFamily="2" charset="2"/>
              </a:rPr>
              <a:t>Covid</a:t>
            </a:r>
            <a:r>
              <a:rPr lang="en-GB" baseline="0" dirty="0" smtClean="0">
                <a:sym typeface="Wingdings" panose="05000000000000000000" pitchFamily="2" charset="2"/>
              </a:rPr>
              <a:t> 2020 – only covered Shetland.  Only partial survey of W </a:t>
            </a:r>
            <a:r>
              <a:rPr lang="en-GB" baseline="0" dirty="0" err="1" smtClean="0">
                <a:sym typeface="Wingdings" panose="05000000000000000000" pitchFamily="2" charset="2"/>
              </a:rPr>
              <a:t>Caost</a:t>
            </a:r>
            <a:r>
              <a:rPr lang="en-GB" baseline="0" dirty="0" smtClean="0">
                <a:sym typeface="Wingdings" panose="05000000000000000000" pitchFamily="2" charset="2"/>
              </a:rPr>
              <a:t> in 2021 – so not included in the assessment.  Along with the reduced catch sampling in recent years – likely to account for some of the uncertainty in the stock assessments </a:t>
            </a:r>
            <a:r>
              <a:rPr lang="en-GB" baseline="0" dirty="0" smtClean="0">
                <a:sym typeface="Wingdings" panose="05000000000000000000" pitchFamily="2" charset="2"/>
              </a:rPr>
              <a:t>recently.</a:t>
            </a:r>
          </a:p>
          <a:p>
            <a:endParaRPr lang="en-GB" baseline="0" dirty="0" smtClean="0">
              <a:sym typeface="Wingdings" panose="05000000000000000000" pitchFamily="2" charset="2"/>
            </a:endParaRPr>
          </a:p>
          <a:p>
            <a:r>
              <a:rPr lang="en-GB" baseline="0" dirty="0" smtClean="0">
                <a:sym typeface="Wingdings" panose="05000000000000000000" pitchFamily="2" charset="2"/>
              </a:rPr>
              <a:t>More latterly – survey access is being influenced by wind farm location.  Thinking about how what this means for our surveys and how we account for this in our survey work up – might be ways of working up data which can better account for this.  Actually a much wider issue than just scallops.</a:t>
            </a:r>
            <a:endParaRPr lang="en-GB"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8823C17F-5749-8A46-A90C-F89130C1A4EA}" type="slidenum">
              <a:rPr lang="en-GB" smtClean="0"/>
              <a:t>13</a:t>
            </a:fld>
            <a:endParaRPr lang="en-GB"/>
          </a:p>
        </p:txBody>
      </p:sp>
    </p:spTree>
    <p:extLst>
      <p:ext uri="{BB962C8B-B14F-4D97-AF65-F5344CB8AC3E}">
        <p14:creationId xmlns:p14="http://schemas.microsoft.com/office/powerpoint/2010/main" val="591362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8823C17F-5749-8A46-A90C-F89130C1A4EA}" type="slidenum">
              <a:rPr lang="en-GB" smtClean="0"/>
              <a:t>14</a:t>
            </a:fld>
            <a:endParaRPr lang="en-GB"/>
          </a:p>
        </p:txBody>
      </p:sp>
    </p:spTree>
    <p:extLst>
      <p:ext uri="{BB962C8B-B14F-4D97-AF65-F5344CB8AC3E}">
        <p14:creationId xmlns:p14="http://schemas.microsoft.com/office/powerpoint/2010/main" val="350420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15</a:t>
            </a:fld>
            <a:endParaRPr lang="en-GB"/>
          </a:p>
        </p:txBody>
      </p:sp>
    </p:spTree>
    <p:extLst>
      <p:ext uri="{BB962C8B-B14F-4D97-AF65-F5344CB8AC3E}">
        <p14:creationId xmlns:p14="http://schemas.microsoft.com/office/powerpoint/2010/main" val="2454497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16</a:t>
            </a:fld>
            <a:endParaRPr lang="en-GB"/>
          </a:p>
        </p:txBody>
      </p:sp>
    </p:spTree>
    <p:extLst>
      <p:ext uri="{BB962C8B-B14F-4D97-AF65-F5344CB8AC3E}">
        <p14:creationId xmlns:p14="http://schemas.microsoft.com/office/powerpoint/2010/main" val="322848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Explain what the plots show. i.e. what is </a:t>
            </a:r>
            <a:r>
              <a:rPr lang="en-GB" baseline="0" dirty="0" err="1" smtClean="0"/>
              <a:t>SSB</a:t>
            </a:r>
            <a:r>
              <a:rPr lang="en-GB" baseline="0" dirty="0" smtClean="0"/>
              <a:t>, rec, F</a:t>
            </a:r>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17</a:t>
            </a:fld>
            <a:endParaRPr lang="en-GB"/>
          </a:p>
        </p:txBody>
      </p:sp>
    </p:spTree>
    <p:extLst>
      <p:ext uri="{BB962C8B-B14F-4D97-AF65-F5344CB8AC3E}">
        <p14:creationId xmlns:p14="http://schemas.microsoft.com/office/powerpoint/2010/main" val="3074281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18</a:t>
            </a:fld>
            <a:endParaRPr lang="en-GB"/>
          </a:p>
        </p:txBody>
      </p:sp>
    </p:spTree>
    <p:extLst>
      <p:ext uri="{BB962C8B-B14F-4D97-AF65-F5344CB8AC3E}">
        <p14:creationId xmlns:p14="http://schemas.microsoft.com/office/powerpoint/2010/main" val="3219076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Additional check on assessment reliability.  How stable they are from year to year.</a:t>
            </a:r>
          </a:p>
          <a:p>
            <a:endParaRPr lang="en-GB" baseline="0" dirty="0" smtClean="0"/>
          </a:p>
          <a:p>
            <a:r>
              <a:rPr lang="en-GB" baseline="0" dirty="0" smtClean="0"/>
              <a:t>Black line – final assessment (data to 2022), dark blue line – data to 2021, light blue – 2020, etc.</a:t>
            </a:r>
          </a:p>
          <a:p>
            <a:endParaRPr lang="en-GB" baseline="0" dirty="0" smtClean="0"/>
          </a:p>
          <a:p>
            <a:r>
              <a:rPr lang="en-GB" baseline="0" dirty="0" smtClean="0"/>
              <a:t>Usually looking at the average % change to be &lt; 20%  for biomass and F (ICES rule of thumb).  Recruitment estimates tend to be less consistent – don’t have very good data on recruitment in the last few years – small individuals – not well caught by fishery or survey.</a:t>
            </a:r>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19</a:t>
            </a:fld>
            <a:endParaRPr lang="en-GB"/>
          </a:p>
        </p:txBody>
      </p:sp>
    </p:spTree>
    <p:extLst>
      <p:ext uri="{BB962C8B-B14F-4D97-AF65-F5344CB8AC3E}">
        <p14:creationId xmlns:p14="http://schemas.microsoft.com/office/powerpoint/2010/main" val="225388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2</a:t>
            </a:fld>
            <a:endParaRPr lang="en-GB"/>
          </a:p>
        </p:txBody>
      </p:sp>
    </p:spTree>
    <p:extLst>
      <p:ext uri="{BB962C8B-B14F-4D97-AF65-F5344CB8AC3E}">
        <p14:creationId xmlns:p14="http://schemas.microsoft.com/office/powerpoint/2010/main" val="150824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20</a:t>
            </a:fld>
            <a:endParaRPr lang="en-GB"/>
          </a:p>
        </p:txBody>
      </p:sp>
    </p:spTree>
    <p:extLst>
      <p:ext uri="{BB962C8B-B14F-4D97-AF65-F5344CB8AC3E}">
        <p14:creationId xmlns:p14="http://schemas.microsoft.com/office/powerpoint/2010/main" val="72782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21</a:t>
            </a:fld>
            <a:endParaRPr lang="en-GB"/>
          </a:p>
        </p:txBody>
      </p:sp>
    </p:spTree>
    <p:extLst>
      <p:ext uri="{BB962C8B-B14F-4D97-AF65-F5344CB8AC3E}">
        <p14:creationId xmlns:p14="http://schemas.microsoft.com/office/powerpoint/2010/main" val="2800712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Note on quality – biomass retro shows downward revision.</a:t>
            </a:r>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22</a:t>
            </a:fld>
            <a:endParaRPr lang="en-GB"/>
          </a:p>
        </p:txBody>
      </p:sp>
    </p:spTree>
    <p:extLst>
      <p:ext uri="{BB962C8B-B14F-4D97-AF65-F5344CB8AC3E}">
        <p14:creationId xmlns:p14="http://schemas.microsoft.com/office/powerpoint/2010/main" val="261104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23</a:t>
            </a:fld>
            <a:endParaRPr lang="en-GB"/>
          </a:p>
        </p:txBody>
      </p:sp>
    </p:spTree>
    <p:extLst>
      <p:ext uri="{BB962C8B-B14F-4D97-AF65-F5344CB8AC3E}">
        <p14:creationId xmlns:p14="http://schemas.microsoft.com/office/powerpoint/2010/main" val="2072553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Not calculated </a:t>
            </a:r>
            <a:r>
              <a:rPr lang="en-GB" baseline="0" dirty="0" err="1" smtClean="0"/>
              <a:t>MSY</a:t>
            </a:r>
            <a:r>
              <a:rPr lang="en-GB" baseline="0" dirty="0" smtClean="0"/>
              <a:t> reference points (F that results in the maximum sustainable yield in the long term</a:t>
            </a:r>
            <a:r>
              <a:rPr lang="en-GB" baseline="0" dirty="0" smtClean="0"/>
              <a:t>) – will take more time…</a:t>
            </a:r>
            <a:endParaRPr lang="en-GB" baseline="0" dirty="0" smtClean="0"/>
          </a:p>
          <a:p>
            <a:endParaRPr lang="en-GB" baseline="0" dirty="0" smtClean="0"/>
          </a:p>
          <a:p>
            <a:r>
              <a:rPr lang="en-GB" baseline="0" dirty="0" smtClean="0"/>
              <a:t>Quick look at some provisional reference </a:t>
            </a:r>
            <a:r>
              <a:rPr lang="en-GB" baseline="0" dirty="0" smtClean="0"/>
              <a:t>points….</a:t>
            </a:r>
          </a:p>
          <a:p>
            <a:r>
              <a:rPr lang="en-GB" baseline="0" dirty="0" smtClean="0"/>
              <a:t>Stock dependent</a:t>
            </a:r>
          </a:p>
          <a:p>
            <a:r>
              <a:rPr lang="en-GB" baseline="0" dirty="0" err="1" smtClean="0"/>
              <a:t>F0.1</a:t>
            </a:r>
            <a:r>
              <a:rPr lang="en-GB" baseline="0" dirty="0" smtClean="0"/>
              <a:t> based on yield per recruit (accounts for some of the things that go into </a:t>
            </a:r>
            <a:r>
              <a:rPr lang="en-GB" baseline="0" dirty="0" err="1" smtClean="0"/>
              <a:t>FMSY</a:t>
            </a:r>
            <a:r>
              <a:rPr lang="en-GB" baseline="0" dirty="0" smtClean="0"/>
              <a:t> calculation but not all)</a:t>
            </a:r>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24</a:t>
            </a:fld>
            <a:endParaRPr lang="en-GB"/>
          </a:p>
        </p:txBody>
      </p:sp>
    </p:spTree>
    <p:extLst>
      <p:ext uri="{BB962C8B-B14F-4D97-AF65-F5344CB8AC3E}">
        <p14:creationId xmlns:p14="http://schemas.microsoft.com/office/powerpoint/2010/main" val="993284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Summarise the assessment results</a:t>
            </a:r>
          </a:p>
          <a:p>
            <a:endParaRPr lang="en-GB" baseline="0" dirty="0" smtClean="0"/>
          </a:p>
          <a:p>
            <a:r>
              <a:rPr lang="en-GB" baseline="0" dirty="0" smtClean="0"/>
              <a:t>Generally R lower than it has been in recent past.  However catches have reduced substantially resulting in lower F and as a result biomass is mostly doing ok (NW is exception, although there may be an upturn).</a:t>
            </a:r>
          </a:p>
          <a:p>
            <a:endParaRPr lang="en-GB" baseline="0" dirty="0" smtClean="0"/>
          </a:p>
          <a:p>
            <a:r>
              <a:rPr lang="en-GB" baseline="0" dirty="0" smtClean="0"/>
              <a:t>Shetland is the exception – recruitment appears to have increased dramatically, resulting in increased biomass and catches.</a:t>
            </a:r>
          </a:p>
          <a:p>
            <a:endParaRPr lang="en-GB" baseline="0" dirty="0" smtClean="0"/>
          </a:p>
          <a:p>
            <a:r>
              <a:rPr lang="en-GB" baseline="0" dirty="0" smtClean="0"/>
              <a:t>Not clear whether this is environmentally driven or management or both.</a:t>
            </a:r>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25</a:t>
            </a:fld>
            <a:endParaRPr lang="en-GB"/>
          </a:p>
        </p:txBody>
      </p:sp>
    </p:spTree>
    <p:extLst>
      <p:ext uri="{BB962C8B-B14F-4D97-AF65-F5344CB8AC3E}">
        <p14:creationId xmlns:p14="http://schemas.microsoft.com/office/powerpoint/2010/main" val="2153870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8823C17F-5749-8A46-A90C-F89130C1A4EA}" type="slidenum">
              <a:rPr lang="en-GB" smtClean="0"/>
              <a:t>26</a:t>
            </a:fld>
            <a:endParaRPr lang="en-GB"/>
          </a:p>
        </p:txBody>
      </p:sp>
    </p:spTree>
    <p:extLst>
      <p:ext uri="{BB962C8B-B14F-4D97-AF65-F5344CB8AC3E}">
        <p14:creationId xmlns:p14="http://schemas.microsoft.com/office/powerpoint/2010/main" val="47232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3</a:t>
            </a:fld>
            <a:endParaRPr lang="en-GB"/>
          </a:p>
        </p:txBody>
      </p:sp>
    </p:spTree>
    <p:extLst>
      <p:ext uri="{BB962C8B-B14F-4D97-AF65-F5344CB8AC3E}">
        <p14:creationId xmlns:p14="http://schemas.microsoft.com/office/powerpoint/2010/main" val="419722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Assessment</a:t>
            </a:r>
            <a:r>
              <a:rPr lang="en-GB" baseline="0" dirty="0" smtClean="0"/>
              <a:t> method uses total catch numbers-at-age – require two data sources to derive that information.</a:t>
            </a:r>
          </a:p>
          <a:p>
            <a:endParaRPr lang="en-GB" baseline="0" dirty="0" smtClean="0"/>
          </a:p>
          <a:p>
            <a:r>
              <a:rPr lang="en-GB" baseline="0" dirty="0" smtClean="0"/>
              <a:t>Catch sampling for age and length compositions – sampling scheme goes back quite a long way – back to </a:t>
            </a:r>
            <a:r>
              <a:rPr lang="en-GB" baseline="0" dirty="0" err="1" smtClean="0"/>
              <a:t>1980s</a:t>
            </a:r>
            <a:r>
              <a:rPr lang="en-GB" baseline="0" dirty="0" smtClean="0"/>
              <a:t> for some areas.</a:t>
            </a:r>
          </a:p>
          <a:p>
            <a:endParaRPr lang="en-GB" baseline="0" dirty="0" smtClean="0"/>
          </a:p>
          <a:p>
            <a:r>
              <a:rPr lang="en-GB" baseline="0" dirty="0" smtClean="0"/>
              <a:t>Estimation of catch numbers-at-age – one of the main things holding us back in terms of stock assessment progress.  Previously calculations </a:t>
            </a:r>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4</a:t>
            </a:fld>
            <a:endParaRPr lang="en-GB"/>
          </a:p>
        </p:txBody>
      </p:sp>
    </p:spTree>
    <p:extLst>
      <p:ext uri="{BB962C8B-B14F-4D97-AF65-F5344CB8AC3E}">
        <p14:creationId xmlns:p14="http://schemas.microsoft.com/office/powerpoint/2010/main" val="397850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Annual distribution</a:t>
            </a:r>
            <a:r>
              <a:rPr lang="en-GB" baseline="0" dirty="0" smtClean="0"/>
              <a:t> of landings by ICES rectangle from 2017 to 2022.</a:t>
            </a:r>
            <a:endParaRPr lang="en-GB" dirty="0" smtClean="0"/>
          </a:p>
          <a:p>
            <a:endParaRPr lang="en-GB" dirty="0" smtClean="0"/>
          </a:p>
          <a:p>
            <a:r>
              <a:rPr lang="en-GB" dirty="0" smtClean="0"/>
              <a:t>Red – Scottish, Yellow – other UK.  Definitions as specified by ICES (to ensure no double accounting</a:t>
            </a:r>
            <a:r>
              <a:rPr lang="en-GB" baseline="0" dirty="0" smtClean="0"/>
              <a:t> when data are submitted).  Likely some landings of Scottish registered vessels accounted for in the yellow portion.</a:t>
            </a:r>
          </a:p>
          <a:p>
            <a:endParaRPr lang="en-GB" baseline="0" dirty="0" smtClean="0"/>
          </a:p>
          <a:p>
            <a:r>
              <a:rPr lang="en-GB" baseline="0" dirty="0" smtClean="0"/>
              <a:t>Western Shetland rectangle very productive across the time period.  Rectangles along east coast relatively less productive in 2022 than in 2017.  Irish Sea remains an important area over the time series.</a:t>
            </a:r>
            <a:endParaRPr lang="en-GB" dirty="0" smtClean="0"/>
          </a:p>
          <a:p>
            <a:endParaRPr lang="en-GB" dirty="0" smtClean="0"/>
          </a:p>
          <a:p>
            <a:r>
              <a:rPr lang="en-GB" dirty="0" smtClean="0"/>
              <a:t>Can’t compare </a:t>
            </a:r>
            <a:r>
              <a:rPr lang="en-GB" dirty="0" smtClean="0"/>
              <a:t>size of circles</a:t>
            </a:r>
            <a:r>
              <a:rPr lang="en-GB" baseline="0" dirty="0" smtClean="0"/>
              <a:t> between plots (only within).</a:t>
            </a:r>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5</a:t>
            </a:fld>
            <a:endParaRPr lang="en-GB"/>
          </a:p>
        </p:txBody>
      </p:sp>
    </p:spTree>
    <p:extLst>
      <p:ext uri="{BB962C8B-B14F-4D97-AF65-F5344CB8AC3E}">
        <p14:creationId xmlns:p14="http://schemas.microsoft.com/office/powerpoint/2010/main" val="105830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Quite significant fluctuations over </a:t>
            </a:r>
            <a:r>
              <a:rPr lang="en-GB" dirty="0" smtClean="0"/>
              <a:t>time</a:t>
            </a:r>
            <a:r>
              <a:rPr lang="en-GB" dirty="0" smtClean="0"/>
              <a:t>.  </a:t>
            </a:r>
            <a:r>
              <a:rPr lang="en-GB" dirty="0" smtClean="0"/>
              <a:t>Some of these are likely to be associated with the changing availability</a:t>
            </a:r>
            <a:r>
              <a:rPr lang="en-GB" baseline="0" dirty="0" smtClean="0"/>
              <a:t> of scallops on the ground – spatially/temporally varying recruitment/stock size.</a:t>
            </a:r>
            <a:endParaRPr lang="en-GB" dirty="0" smtClean="0"/>
          </a:p>
          <a:p>
            <a:endParaRPr lang="en-GB" dirty="0" smtClean="0"/>
          </a:p>
          <a:p>
            <a:r>
              <a:rPr lang="en-GB" dirty="0" smtClean="0"/>
              <a:t>Others</a:t>
            </a:r>
            <a:r>
              <a:rPr lang="en-GB" baseline="0" dirty="0" smtClean="0"/>
              <a:t> associated with periods when the fishery was closed due to shellfish poisoning – some of the low values around about 2000.</a:t>
            </a:r>
          </a:p>
          <a:p>
            <a:endParaRPr lang="en-GB" dirty="0" smtClean="0"/>
          </a:p>
          <a:p>
            <a:r>
              <a:rPr lang="en-GB" dirty="0" smtClean="0"/>
              <a:t>Changing</a:t>
            </a:r>
            <a:r>
              <a:rPr lang="en-GB" baseline="0" dirty="0" smtClean="0"/>
              <a:t> </a:t>
            </a:r>
            <a:r>
              <a:rPr lang="en-GB" baseline="0" dirty="0" smtClean="0"/>
              <a:t>importance of different areas</a:t>
            </a:r>
            <a:r>
              <a:rPr lang="en-GB" baseline="0" dirty="0" smtClean="0"/>
              <a:t>. For example until recently a high </a:t>
            </a:r>
            <a:r>
              <a:rPr lang="en-GB" baseline="0" dirty="0" err="1" smtClean="0"/>
              <a:t>proporition</a:t>
            </a:r>
            <a:r>
              <a:rPr lang="en-GB" baseline="0" dirty="0" smtClean="0"/>
              <a:t> of </a:t>
            </a:r>
            <a:r>
              <a:rPr lang="en-GB" baseline="0" dirty="0" err="1" smtClean="0"/>
              <a:t>ladnigns</a:t>
            </a:r>
            <a:r>
              <a:rPr lang="en-GB" baseline="0" dirty="0" smtClean="0"/>
              <a:t> were from </a:t>
            </a:r>
            <a:r>
              <a:rPr lang="en-GB" baseline="0" dirty="0" err="1" smtClean="0"/>
              <a:t>WoK</a:t>
            </a:r>
            <a:r>
              <a:rPr lang="en-GB" baseline="0" dirty="0" smtClean="0"/>
              <a:t> – substantial reduction in recent years – back to levels experience in </a:t>
            </a:r>
            <a:r>
              <a:rPr lang="en-GB" baseline="0" dirty="0" err="1" smtClean="0"/>
              <a:t>1990s</a:t>
            </a:r>
            <a:r>
              <a:rPr lang="en-GB" baseline="0" dirty="0" smtClean="0"/>
              <a:t>.</a:t>
            </a:r>
          </a:p>
          <a:p>
            <a:r>
              <a:rPr lang="en-GB" baseline="0" dirty="0" smtClean="0"/>
              <a:t>In contrast – generally a substantially increasing trend across most of the time period.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6</a:t>
            </a:fld>
            <a:endParaRPr lang="en-GB"/>
          </a:p>
        </p:txBody>
      </p:sp>
    </p:spTree>
    <p:extLst>
      <p:ext uri="{BB962C8B-B14F-4D97-AF65-F5344CB8AC3E}">
        <p14:creationId xmlns:p14="http://schemas.microsoft.com/office/powerpoint/2010/main" val="166316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SCOTTISH landings by gear. </a:t>
            </a:r>
            <a:r>
              <a:rPr lang="en-GB" dirty="0" err="1" smtClean="0"/>
              <a:t>Inidication</a:t>
            </a:r>
            <a:r>
              <a:rPr lang="en-GB" dirty="0" smtClean="0"/>
              <a:t> of where the main dive fisheries are operating</a:t>
            </a:r>
            <a:r>
              <a:rPr lang="en-GB" baseline="0" dirty="0" smtClean="0"/>
              <a:t> (in 2022 although pattern fairly consistent over time</a:t>
            </a:r>
            <a:r>
              <a:rPr lang="en-GB" baseline="0" dirty="0" smtClean="0"/>
              <a:t>) – Orkney &amp; Inshore waters of west coast.</a:t>
            </a:r>
          </a:p>
          <a:p>
            <a:endParaRPr lang="en-GB" baseline="0" dirty="0" smtClean="0"/>
          </a:p>
          <a:p>
            <a:r>
              <a:rPr lang="en-GB" baseline="0" dirty="0" smtClean="0"/>
              <a:t>Very </a:t>
            </a:r>
            <a:r>
              <a:rPr lang="en-GB" baseline="0" dirty="0" smtClean="0"/>
              <a:t>minor amounts reported by other gears.</a:t>
            </a:r>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7</a:t>
            </a:fld>
            <a:endParaRPr lang="en-GB"/>
          </a:p>
        </p:txBody>
      </p:sp>
    </p:spTree>
    <p:extLst>
      <p:ext uri="{BB962C8B-B14F-4D97-AF65-F5344CB8AC3E}">
        <p14:creationId xmlns:p14="http://schemas.microsoft.com/office/powerpoint/2010/main" val="419275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not all sampling</a:t>
            </a:r>
            <a:r>
              <a:rPr lang="en-GB" baseline="0" dirty="0" smtClean="0"/>
              <a:t> areas are assesses – lack of survey/insufficient sampling data.  Irish Sea assessment work being done as international collaboration through </a:t>
            </a:r>
            <a:r>
              <a:rPr lang="en-GB" baseline="0" dirty="0" err="1" smtClean="0"/>
              <a:t>WGScallop</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8</a:t>
            </a:fld>
            <a:endParaRPr lang="en-GB"/>
          </a:p>
        </p:txBody>
      </p:sp>
    </p:spTree>
    <p:extLst>
      <p:ext uri="{BB962C8B-B14F-4D97-AF65-F5344CB8AC3E}">
        <p14:creationId xmlns:p14="http://schemas.microsoft.com/office/powerpoint/2010/main" val="961103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example of the total</a:t>
            </a:r>
            <a:r>
              <a:rPr lang="en-GB" baseline="0" dirty="0" smtClean="0"/>
              <a:t> catch numbers at age.</a:t>
            </a:r>
            <a:endParaRPr lang="en-GB" dirty="0"/>
          </a:p>
        </p:txBody>
      </p:sp>
      <p:sp>
        <p:nvSpPr>
          <p:cNvPr id="4" name="Slide Number Placeholder 3"/>
          <p:cNvSpPr>
            <a:spLocks noGrp="1"/>
          </p:cNvSpPr>
          <p:nvPr>
            <p:ph type="sldNum" sz="quarter" idx="10"/>
          </p:nvPr>
        </p:nvSpPr>
        <p:spPr/>
        <p:txBody>
          <a:bodyPr/>
          <a:lstStyle/>
          <a:p>
            <a:fld id="{8823C17F-5749-8A46-A90C-F89130C1A4EA}" type="slidenum">
              <a:rPr lang="en-GB" smtClean="0"/>
              <a:t>9</a:t>
            </a:fld>
            <a:endParaRPr lang="en-GB"/>
          </a:p>
        </p:txBody>
      </p:sp>
    </p:spTree>
    <p:extLst>
      <p:ext uri="{BB962C8B-B14F-4D97-AF65-F5344CB8AC3E}">
        <p14:creationId xmlns:p14="http://schemas.microsoft.com/office/powerpoint/2010/main" val="161203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hoto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2699464" cy="1174034"/>
          </a:xfrm>
        </p:spPr>
        <p:txBody>
          <a:bodyPr anchor="t">
            <a:noAutofit/>
          </a:bodyPr>
          <a:lstStyle>
            <a:lvl1pPr algn="l">
              <a:lnSpc>
                <a:spcPct val="80000"/>
              </a:lnSpc>
              <a:defRPr sz="6400" b="0" cap="none" spc="0" baseline="0">
                <a:solidFill>
                  <a:schemeClr val="tx1"/>
                </a:solidFill>
                <a:latin typeface="+mj-lt"/>
              </a:defRPr>
            </a:lvl1pPr>
          </a:lstStyle>
          <a:p>
            <a:r>
              <a:rPr lang="en-GB" dirty="0"/>
              <a:t>Title </a:t>
            </a:r>
            <a:br>
              <a:rPr lang="en-GB" dirty="0"/>
            </a:br>
            <a:r>
              <a:rPr lang="en-GB" dirty="0"/>
              <a:t>here</a:t>
            </a:r>
          </a:p>
        </p:txBody>
      </p:sp>
      <p:sp>
        <p:nvSpPr>
          <p:cNvPr id="4" name="Picture Placeholder 3" descr="a picture placeholder">
            <a:extLst>
              <a:ext uri="{FF2B5EF4-FFF2-40B4-BE49-F238E27FC236}">
                <a16:creationId xmlns:a16="http://schemas.microsoft.com/office/drawing/2014/main" id="{47363AED-1CF9-7741-8D01-E4F3FDEBE791}"/>
              </a:ext>
            </a:extLst>
          </p:cNvPr>
          <p:cNvSpPr>
            <a:spLocks noGrp="1"/>
          </p:cNvSpPr>
          <p:nvPr>
            <p:ph type="pic" sz="quarter" idx="10" hasCustomPrompt="1"/>
          </p:nvPr>
        </p:nvSpPr>
        <p:spPr>
          <a:xfrm>
            <a:off x="6096000" y="358774"/>
            <a:ext cx="5302250" cy="5255217"/>
          </a:xfrm>
        </p:spPr>
        <p:txBody>
          <a:bodyPr anchor="ctr"/>
          <a:lstStyle>
            <a:lvl1pPr marL="0" indent="0" algn="ctr">
              <a:buNone/>
              <a:defRPr/>
            </a:lvl1pPr>
          </a:lstStyle>
          <a:p>
            <a:r>
              <a:rPr lang="en-GB" dirty="0"/>
              <a:t>Insert cover picture</a:t>
            </a:r>
          </a:p>
        </p:txBody>
      </p:sp>
      <p:pic>
        <p:nvPicPr>
          <p:cNvPr id="6" name="Picture 5" descr="In the service of scotland">
            <a:extLst>
              <a:ext uri="{FF2B5EF4-FFF2-40B4-BE49-F238E27FC236}">
                <a16:creationId xmlns:a16="http://schemas.microsoft.com/office/drawing/2014/main" id="{AB7FE611-BD2C-5944-A97F-A969B54B94E3}"/>
              </a:ext>
            </a:extLst>
          </p:cNvPr>
          <p:cNvPicPr>
            <a:picLocks noChangeAspect="1"/>
          </p:cNvPicPr>
          <p:nvPr userDrawn="1"/>
        </p:nvPicPr>
        <p:blipFill>
          <a:blip r:embed="rId2"/>
          <a:stretch>
            <a:fillRect/>
          </a:stretch>
        </p:blipFill>
        <p:spPr>
          <a:xfrm>
            <a:off x="161924" y="5542687"/>
            <a:ext cx="3419475" cy="120614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3565" y="6006413"/>
            <a:ext cx="3304685" cy="494553"/>
          </a:xfrm>
          <a:prstGeom prst="rect">
            <a:avLst/>
          </a:prstGeom>
        </p:spPr>
      </p:pic>
    </p:spTree>
    <p:extLst>
      <p:ext uri="{BB962C8B-B14F-4D97-AF65-F5344CB8AC3E}">
        <p14:creationId xmlns:p14="http://schemas.microsoft.com/office/powerpoint/2010/main" val="5099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vider red">
    <p:bg>
      <p:bgPr>
        <a:solidFill>
          <a:srgbClr val="AF1B1A"/>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268652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 are learning and improving">
    <p:bg>
      <p:bgPr>
        <a:solidFill>
          <a:srgbClr val="CB4109"/>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733A3A0-7897-1C4A-8229-454E49B3A400}"/>
              </a:ext>
              <a:ext uri="{C183D7F6-B498-43B3-948B-1728B52AA6E4}">
                <adec:decorative xmlns:adec="http://schemas.microsoft.com/office/drawing/2017/decorative" xmlns="" val="1"/>
              </a:ext>
            </a:extLst>
          </p:cNvPr>
          <p:cNvSpPr/>
          <p:nvPr userDrawn="1"/>
        </p:nvSpPr>
        <p:spPr>
          <a:xfrm>
            <a:off x="12009599"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424111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8CC8132-425A-0041-8A4E-3839477337A9}"/>
              </a:ext>
            </a:extLst>
          </p:cNvPr>
          <p:cNvSpPr>
            <a:spLocks noGrp="1"/>
          </p:cNvSpPr>
          <p:nvPr>
            <p:ph type="title" hasCustomPrompt="1"/>
          </p:nvPr>
        </p:nvSpPr>
        <p:spPr>
          <a:xfrm>
            <a:off x="791999" y="1314864"/>
            <a:ext cx="2490697" cy="852468"/>
          </a:xfrm>
        </p:spPr>
        <p:txBody>
          <a:bodyPr>
            <a:noAutofit/>
          </a:bodyPr>
          <a:lstStyle>
            <a:lvl1pPr>
              <a:lnSpc>
                <a:spcPct val="100000"/>
              </a:lnSpc>
              <a:defRPr sz="2600" spc="0">
                <a:solidFill>
                  <a:schemeClr val="tx1"/>
                </a:solidFill>
              </a:defRPr>
            </a:lvl1pPr>
          </a:lstStyle>
          <a:p>
            <a:r>
              <a:rPr lang="en-GB" dirty="0"/>
              <a:t>Contents</a:t>
            </a:r>
          </a:p>
        </p:txBody>
      </p:sp>
      <p:sp>
        <p:nvSpPr>
          <p:cNvPr id="8" name="Text Placeholder 7">
            <a:extLst>
              <a:ext uri="{FF2B5EF4-FFF2-40B4-BE49-F238E27FC236}">
                <a16:creationId xmlns:a16="http://schemas.microsoft.com/office/drawing/2014/main" id="{ED6EEA63-2620-EA41-9547-90F6C96F73AE}"/>
              </a:ext>
            </a:extLst>
          </p:cNvPr>
          <p:cNvSpPr>
            <a:spLocks noGrp="1"/>
          </p:cNvSpPr>
          <p:nvPr>
            <p:ph type="body" sz="quarter" idx="13" hasCustomPrompt="1"/>
          </p:nvPr>
        </p:nvSpPr>
        <p:spPr>
          <a:xfrm>
            <a:off x="3780000" y="1414800"/>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1</a:t>
            </a:r>
          </a:p>
        </p:txBody>
      </p:sp>
      <p:sp>
        <p:nvSpPr>
          <p:cNvPr id="9" name="Text Placeholder 7">
            <a:extLst>
              <a:ext uri="{FF2B5EF4-FFF2-40B4-BE49-F238E27FC236}">
                <a16:creationId xmlns:a16="http://schemas.microsoft.com/office/drawing/2014/main" id="{C2A3E376-5EA2-C94B-ABC4-176841F11000}"/>
              </a:ext>
            </a:extLst>
          </p:cNvPr>
          <p:cNvSpPr>
            <a:spLocks noGrp="1"/>
          </p:cNvSpPr>
          <p:nvPr>
            <p:ph type="body" sz="quarter" idx="14" hasCustomPrompt="1"/>
          </p:nvPr>
        </p:nvSpPr>
        <p:spPr>
          <a:xfrm>
            <a:off x="3780000" y="1787549"/>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sp>
        <p:nvSpPr>
          <p:cNvPr id="11" name="Text Placeholder 7">
            <a:extLst>
              <a:ext uri="{FF2B5EF4-FFF2-40B4-BE49-F238E27FC236}">
                <a16:creationId xmlns:a16="http://schemas.microsoft.com/office/drawing/2014/main" id="{3D23736B-6543-E74C-9A23-5CDBD8B12B6D}"/>
              </a:ext>
            </a:extLst>
          </p:cNvPr>
          <p:cNvSpPr>
            <a:spLocks noGrp="1"/>
          </p:cNvSpPr>
          <p:nvPr>
            <p:ph type="body" sz="quarter" idx="15" hasCustomPrompt="1"/>
          </p:nvPr>
        </p:nvSpPr>
        <p:spPr>
          <a:xfrm>
            <a:off x="3780000" y="3767778"/>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2</a:t>
            </a:r>
          </a:p>
        </p:txBody>
      </p:sp>
      <p:sp>
        <p:nvSpPr>
          <p:cNvPr id="12" name="Text Placeholder 7">
            <a:extLst>
              <a:ext uri="{FF2B5EF4-FFF2-40B4-BE49-F238E27FC236}">
                <a16:creationId xmlns:a16="http://schemas.microsoft.com/office/drawing/2014/main" id="{49295592-6A51-5D4E-8C6F-3D16D9BDCC6A}"/>
              </a:ext>
            </a:extLst>
          </p:cNvPr>
          <p:cNvSpPr>
            <a:spLocks noGrp="1"/>
          </p:cNvSpPr>
          <p:nvPr>
            <p:ph type="body" sz="quarter" idx="16" hasCustomPrompt="1"/>
          </p:nvPr>
        </p:nvSpPr>
        <p:spPr>
          <a:xfrm>
            <a:off x="3780000" y="4140527"/>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sp>
        <p:nvSpPr>
          <p:cNvPr id="13" name="Text Placeholder 7">
            <a:extLst>
              <a:ext uri="{FF2B5EF4-FFF2-40B4-BE49-F238E27FC236}">
                <a16:creationId xmlns:a16="http://schemas.microsoft.com/office/drawing/2014/main" id="{1D383DF3-E7E6-8942-B7C9-15C4CF7006E0}"/>
              </a:ext>
            </a:extLst>
          </p:cNvPr>
          <p:cNvSpPr>
            <a:spLocks noGrp="1"/>
          </p:cNvSpPr>
          <p:nvPr>
            <p:ph type="body" sz="quarter" idx="17" hasCustomPrompt="1"/>
          </p:nvPr>
        </p:nvSpPr>
        <p:spPr>
          <a:xfrm>
            <a:off x="7971900" y="1414800"/>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3</a:t>
            </a:r>
          </a:p>
        </p:txBody>
      </p:sp>
      <p:sp>
        <p:nvSpPr>
          <p:cNvPr id="14" name="Text Placeholder 7">
            <a:extLst>
              <a:ext uri="{FF2B5EF4-FFF2-40B4-BE49-F238E27FC236}">
                <a16:creationId xmlns:a16="http://schemas.microsoft.com/office/drawing/2014/main" id="{943363B7-506B-3445-92E9-DF8AC09A6B11}"/>
              </a:ext>
            </a:extLst>
          </p:cNvPr>
          <p:cNvSpPr>
            <a:spLocks noGrp="1"/>
          </p:cNvSpPr>
          <p:nvPr>
            <p:ph type="body" sz="quarter" idx="18" hasCustomPrompt="1"/>
          </p:nvPr>
        </p:nvSpPr>
        <p:spPr>
          <a:xfrm>
            <a:off x="7971900" y="1787549"/>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sp>
        <p:nvSpPr>
          <p:cNvPr id="15" name="Text Placeholder 7">
            <a:extLst>
              <a:ext uri="{FF2B5EF4-FFF2-40B4-BE49-F238E27FC236}">
                <a16:creationId xmlns:a16="http://schemas.microsoft.com/office/drawing/2014/main" id="{3AB2EB88-5D16-E842-8EC4-9C9EEE116B93}"/>
              </a:ext>
            </a:extLst>
          </p:cNvPr>
          <p:cNvSpPr>
            <a:spLocks noGrp="1"/>
          </p:cNvSpPr>
          <p:nvPr>
            <p:ph type="body" sz="quarter" idx="19" hasCustomPrompt="1"/>
          </p:nvPr>
        </p:nvSpPr>
        <p:spPr>
          <a:xfrm>
            <a:off x="7971900" y="3767778"/>
            <a:ext cx="3420000" cy="360000"/>
          </a:xfrm>
        </p:spPr>
        <p:txBody>
          <a:bodyPr/>
          <a:lstStyle>
            <a:lvl1pPr marL="0" indent="0">
              <a:buNone/>
              <a:tabLst>
                <a:tab pos="3420000" algn="r"/>
              </a:tabLst>
              <a:defRPr sz="2000" b="1" i="0">
                <a:solidFill>
                  <a:schemeClr val="tx1"/>
                </a:solidFill>
                <a:latin typeface="Arial Black" panose="020B0604020202020204" pitchFamily="34" charset="0"/>
                <a:cs typeface="Arial Black" panose="020B0604020202020204" pitchFamily="34" charset="0"/>
              </a:defRPr>
            </a:lvl1pPr>
          </a:lstStyle>
          <a:p>
            <a:pPr lvl="0"/>
            <a:r>
              <a:rPr lang="en-GB" dirty="0"/>
              <a:t>Section 4</a:t>
            </a:r>
          </a:p>
        </p:txBody>
      </p:sp>
      <p:sp>
        <p:nvSpPr>
          <p:cNvPr id="16" name="Text Placeholder 7">
            <a:extLst>
              <a:ext uri="{FF2B5EF4-FFF2-40B4-BE49-F238E27FC236}">
                <a16:creationId xmlns:a16="http://schemas.microsoft.com/office/drawing/2014/main" id="{1B18D753-2DD6-A64B-85D1-DD499C79C9B9}"/>
              </a:ext>
            </a:extLst>
          </p:cNvPr>
          <p:cNvSpPr>
            <a:spLocks noGrp="1"/>
          </p:cNvSpPr>
          <p:nvPr>
            <p:ph type="body" sz="quarter" idx="20" hasCustomPrompt="1"/>
          </p:nvPr>
        </p:nvSpPr>
        <p:spPr>
          <a:xfrm>
            <a:off x="7971900" y="4140527"/>
            <a:ext cx="3420000" cy="1800162"/>
          </a:xfrm>
        </p:spPr>
        <p:txBody>
          <a:bodyPr/>
          <a:lstStyle>
            <a:lvl1pPr marL="0" indent="0" defTabSz="2880000">
              <a:spcBef>
                <a:spcPts val="0"/>
              </a:spcBef>
              <a:spcAft>
                <a:spcPts val="800"/>
              </a:spcAft>
              <a:buNone/>
              <a:tabLst>
                <a:tab pos="3420000" algn="r"/>
              </a:tabLst>
              <a:defRPr sz="2000" b="0" i="0">
                <a:solidFill>
                  <a:schemeClr val="tx1"/>
                </a:solidFill>
                <a:latin typeface="+mn-lt"/>
                <a:cs typeface="Arial Black" panose="020B0604020202020204" pitchFamily="34" charset="0"/>
              </a:defRPr>
            </a:lvl1pPr>
          </a:lstStyle>
          <a:p>
            <a:pPr lvl="0"/>
            <a:r>
              <a:rPr lang="en-GB" dirty="0"/>
              <a:t>Headline	xx</a:t>
            </a:r>
          </a:p>
          <a:p>
            <a:pPr lvl="0"/>
            <a:r>
              <a:rPr lang="en-GB" dirty="0"/>
              <a:t>Headline	xx</a:t>
            </a:r>
          </a:p>
          <a:p>
            <a:pPr lvl="0"/>
            <a:r>
              <a:rPr lang="en-GB" dirty="0"/>
              <a:t>Headline	xx</a:t>
            </a:r>
          </a:p>
          <a:p>
            <a:pPr lvl="0"/>
            <a:r>
              <a:rPr lang="en-GB" dirty="0"/>
              <a:t>Headline	xx</a:t>
            </a:r>
          </a:p>
        </p:txBody>
      </p:sp>
      <p:pic>
        <p:nvPicPr>
          <p:cNvPr id="17" name="Picture 16" descr="In the service of scotland">
            <a:extLst>
              <a:ext uri="{FF2B5EF4-FFF2-40B4-BE49-F238E27FC236}">
                <a16:creationId xmlns:a16="http://schemas.microsoft.com/office/drawing/2014/main" id="{A595E0AB-DD69-6641-BF50-E3F23EE8D59B}"/>
              </a:ext>
            </a:extLst>
          </p:cNvPr>
          <p:cNvPicPr>
            <a:picLocks noChangeAspect="1"/>
          </p:cNvPicPr>
          <p:nvPr userDrawn="1"/>
        </p:nvPicPr>
        <p:blipFill>
          <a:blip r:embed="rId2"/>
          <a:stretch>
            <a:fillRect/>
          </a:stretch>
        </p:blipFill>
        <p:spPr>
          <a:xfrm>
            <a:off x="336550" y="5806423"/>
            <a:ext cx="2466975" cy="870169"/>
          </a:xfrm>
          <a:prstGeom prst="rect">
            <a:avLst/>
          </a:prstGeom>
        </p:spPr>
      </p:pic>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3105959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avail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dirty="0"/>
              <a:t>Headline here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10" name="TextBox 9">
            <a:extLst>
              <a:ext uri="{FF2B5EF4-FFF2-40B4-BE49-F238E27FC236}">
                <a16:creationId xmlns:a16="http://schemas.microsoft.com/office/drawing/2014/main" id="{2A4493CE-C808-0548-BB80-191C7D408976}"/>
              </a:ext>
            </a:extLst>
          </p:cNvPr>
          <p:cNvSpPr txBox="1"/>
          <p:nvPr userDrawn="1"/>
        </p:nvSpPr>
        <p:spPr>
          <a:xfrm>
            <a:off x="793750" y="3514400"/>
            <a:ext cx="889000" cy="184666"/>
          </a:xfrm>
          <a:prstGeom prst="rect">
            <a:avLst/>
          </a:prstGeom>
          <a:noFill/>
        </p:spPr>
        <p:txBody>
          <a:bodyPr wrap="square" lIns="0" tIns="0" rIns="0" bIns="0" rtlCol="0">
            <a:spAutoFit/>
          </a:bodyPr>
          <a:lstStyle/>
          <a:p>
            <a:pPr algn="ctr"/>
            <a:r>
              <a:rPr lang="en-GB" sz="1200" b="1" dirty="0"/>
              <a:t>Integrity</a:t>
            </a:r>
          </a:p>
        </p:txBody>
      </p:sp>
      <p:pic>
        <p:nvPicPr>
          <p:cNvPr id="19" name="Picture 18" descr="integrity icon">
            <a:extLst>
              <a:ext uri="{FF2B5EF4-FFF2-40B4-BE49-F238E27FC236}">
                <a16:creationId xmlns:a16="http://schemas.microsoft.com/office/drawing/2014/main" id="{091BDC56-86E7-A24E-BB55-7EAFE2BFDCD4}"/>
              </a:ext>
            </a:extLst>
          </p:cNvPr>
          <p:cNvPicPr>
            <a:picLocks noChangeAspect="1"/>
          </p:cNvPicPr>
          <p:nvPr userDrawn="1"/>
        </p:nvPicPr>
        <p:blipFill>
          <a:blip r:embed="rId2"/>
          <a:srcRect/>
          <a:stretch/>
        </p:blipFill>
        <p:spPr>
          <a:xfrm>
            <a:off x="752765" y="2385668"/>
            <a:ext cx="1016000" cy="647700"/>
          </a:xfrm>
          <a:prstGeom prst="rect">
            <a:avLst/>
          </a:prstGeom>
        </p:spPr>
      </p:pic>
      <p:pic>
        <p:nvPicPr>
          <p:cNvPr id="18" name="Picture 17" descr="integrity icon within a circle">
            <a:extLst>
              <a:ext uri="{FF2B5EF4-FFF2-40B4-BE49-F238E27FC236}">
                <a16:creationId xmlns:a16="http://schemas.microsoft.com/office/drawing/2014/main" id="{91956C50-8B9C-D34C-A27D-49A249CA30C2}"/>
              </a:ext>
            </a:extLst>
          </p:cNvPr>
          <p:cNvPicPr>
            <a:picLocks noChangeAspect="1"/>
          </p:cNvPicPr>
          <p:nvPr userDrawn="1"/>
        </p:nvPicPr>
        <p:blipFill>
          <a:blip r:embed="rId3"/>
          <a:srcRect/>
          <a:stretch/>
        </p:blipFill>
        <p:spPr>
          <a:xfrm>
            <a:off x="793750" y="4009680"/>
            <a:ext cx="889000" cy="889000"/>
          </a:xfrm>
          <a:prstGeom prst="rect">
            <a:avLst/>
          </a:prstGeom>
        </p:spPr>
      </p:pic>
      <p:sp>
        <p:nvSpPr>
          <p:cNvPr id="11" name="TextBox 10">
            <a:extLst>
              <a:ext uri="{FF2B5EF4-FFF2-40B4-BE49-F238E27FC236}">
                <a16:creationId xmlns:a16="http://schemas.microsoft.com/office/drawing/2014/main" id="{2541A464-4DC9-8749-88B7-B3D0C7DADB17}"/>
              </a:ext>
            </a:extLst>
          </p:cNvPr>
          <p:cNvSpPr txBox="1"/>
          <p:nvPr userDrawn="1"/>
        </p:nvSpPr>
        <p:spPr>
          <a:xfrm>
            <a:off x="3214831" y="3514400"/>
            <a:ext cx="889000" cy="184666"/>
          </a:xfrm>
          <a:prstGeom prst="rect">
            <a:avLst/>
          </a:prstGeom>
          <a:noFill/>
        </p:spPr>
        <p:txBody>
          <a:bodyPr wrap="square" lIns="0" tIns="0" rIns="0" bIns="0" rtlCol="0">
            <a:spAutoFit/>
          </a:bodyPr>
          <a:lstStyle/>
          <a:p>
            <a:pPr algn="ctr"/>
            <a:r>
              <a:rPr lang="en-GB" sz="1200" b="1" dirty="0"/>
              <a:t>Inclusivity</a:t>
            </a:r>
          </a:p>
        </p:txBody>
      </p:sp>
      <p:pic>
        <p:nvPicPr>
          <p:cNvPr id="29" name="Picture 28" descr="inclusivity icon">
            <a:extLst>
              <a:ext uri="{FF2B5EF4-FFF2-40B4-BE49-F238E27FC236}">
                <a16:creationId xmlns:a16="http://schemas.microsoft.com/office/drawing/2014/main" id="{5764165A-23EF-6B48-9411-2DE1C5BB4CC8}"/>
              </a:ext>
            </a:extLst>
          </p:cNvPr>
          <p:cNvPicPr>
            <a:picLocks noChangeAspect="1"/>
          </p:cNvPicPr>
          <p:nvPr userDrawn="1"/>
        </p:nvPicPr>
        <p:blipFill>
          <a:blip r:embed="rId4"/>
          <a:stretch>
            <a:fillRect/>
          </a:stretch>
        </p:blipFill>
        <p:spPr>
          <a:xfrm>
            <a:off x="3171825" y="2228660"/>
            <a:ext cx="990600" cy="977900"/>
          </a:xfrm>
          <a:prstGeom prst="rect">
            <a:avLst/>
          </a:prstGeom>
        </p:spPr>
      </p:pic>
      <p:pic>
        <p:nvPicPr>
          <p:cNvPr id="28" name="Picture 27" descr="inclusivity icon within circle">
            <a:extLst>
              <a:ext uri="{FF2B5EF4-FFF2-40B4-BE49-F238E27FC236}">
                <a16:creationId xmlns:a16="http://schemas.microsoft.com/office/drawing/2014/main" id="{3532C57B-8FB9-1F4B-B99B-3C902E058BC1}"/>
              </a:ext>
            </a:extLst>
          </p:cNvPr>
          <p:cNvPicPr>
            <a:picLocks noChangeAspect="1"/>
          </p:cNvPicPr>
          <p:nvPr userDrawn="1"/>
        </p:nvPicPr>
        <p:blipFill>
          <a:blip r:embed="rId5"/>
          <a:stretch>
            <a:fillRect/>
          </a:stretch>
        </p:blipFill>
        <p:spPr>
          <a:xfrm>
            <a:off x="3222625" y="4017772"/>
            <a:ext cx="889000" cy="889000"/>
          </a:xfrm>
          <a:prstGeom prst="rect">
            <a:avLst/>
          </a:prstGeom>
        </p:spPr>
      </p:pic>
      <p:sp>
        <p:nvSpPr>
          <p:cNvPr id="12" name="TextBox 11">
            <a:extLst>
              <a:ext uri="{FF2B5EF4-FFF2-40B4-BE49-F238E27FC236}">
                <a16:creationId xmlns:a16="http://schemas.microsoft.com/office/drawing/2014/main" id="{26C197D3-A71D-8746-9517-794462FD5AF7}"/>
              </a:ext>
            </a:extLst>
          </p:cNvPr>
          <p:cNvSpPr txBox="1"/>
          <p:nvPr userDrawn="1"/>
        </p:nvSpPr>
        <p:spPr>
          <a:xfrm>
            <a:off x="5646303" y="3514400"/>
            <a:ext cx="889000" cy="184666"/>
          </a:xfrm>
          <a:prstGeom prst="rect">
            <a:avLst/>
          </a:prstGeom>
          <a:noFill/>
        </p:spPr>
        <p:txBody>
          <a:bodyPr wrap="square" lIns="0" tIns="0" rIns="0" bIns="0" rtlCol="0">
            <a:spAutoFit/>
          </a:bodyPr>
          <a:lstStyle/>
          <a:p>
            <a:pPr algn="ctr"/>
            <a:r>
              <a:rPr lang="en-GB" sz="1200" b="1" dirty="0"/>
              <a:t>Innovation</a:t>
            </a:r>
          </a:p>
        </p:txBody>
      </p:sp>
      <p:pic>
        <p:nvPicPr>
          <p:cNvPr id="31" name="Picture 30" descr="innovation icon">
            <a:extLst>
              <a:ext uri="{FF2B5EF4-FFF2-40B4-BE49-F238E27FC236}">
                <a16:creationId xmlns:a16="http://schemas.microsoft.com/office/drawing/2014/main" id="{981B7937-F399-FB42-9BE5-C5B67F7C1046}"/>
              </a:ext>
            </a:extLst>
          </p:cNvPr>
          <p:cNvPicPr>
            <a:picLocks noChangeAspect="1"/>
          </p:cNvPicPr>
          <p:nvPr userDrawn="1"/>
        </p:nvPicPr>
        <p:blipFill>
          <a:blip r:embed="rId6"/>
          <a:stretch>
            <a:fillRect/>
          </a:stretch>
        </p:blipFill>
        <p:spPr>
          <a:xfrm>
            <a:off x="5753099" y="2203260"/>
            <a:ext cx="685800" cy="1003300"/>
          </a:xfrm>
          <a:prstGeom prst="rect">
            <a:avLst/>
          </a:prstGeom>
        </p:spPr>
      </p:pic>
      <p:pic>
        <p:nvPicPr>
          <p:cNvPr id="30" name="Picture 29" descr="innovation icon within a circle">
            <a:extLst>
              <a:ext uri="{FF2B5EF4-FFF2-40B4-BE49-F238E27FC236}">
                <a16:creationId xmlns:a16="http://schemas.microsoft.com/office/drawing/2014/main" id="{E8A619BA-4CA0-364D-B12F-8AA9DCB686AA}"/>
              </a:ext>
            </a:extLst>
          </p:cNvPr>
          <p:cNvPicPr>
            <a:picLocks noChangeAspect="1"/>
          </p:cNvPicPr>
          <p:nvPr userDrawn="1"/>
        </p:nvPicPr>
        <p:blipFill>
          <a:blip r:embed="rId7"/>
          <a:stretch>
            <a:fillRect/>
          </a:stretch>
        </p:blipFill>
        <p:spPr>
          <a:xfrm>
            <a:off x="5651499" y="4021773"/>
            <a:ext cx="889000" cy="889000"/>
          </a:xfrm>
          <a:prstGeom prst="rect">
            <a:avLst/>
          </a:prstGeom>
        </p:spPr>
      </p:pic>
      <p:sp>
        <p:nvSpPr>
          <p:cNvPr id="14" name="TextBox 13">
            <a:extLst>
              <a:ext uri="{FF2B5EF4-FFF2-40B4-BE49-F238E27FC236}">
                <a16:creationId xmlns:a16="http://schemas.microsoft.com/office/drawing/2014/main" id="{4136242F-0814-9A48-8D92-E9A41F77FF31}"/>
              </a:ext>
            </a:extLst>
          </p:cNvPr>
          <p:cNvSpPr txBox="1"/>
          <p:nvPr userDrawn="1"/>
        </p:nvSpPr>
        <p:spPr>
          <a:xfrm>
            <a:off x="7986567" y="3514400"/>
            <a:ext cx="1076616" cy="184666"/>
          </a:xfrm>
          <a:prstGeom prst="rect">
            <a:avLst/>
          </a:prstGeom>
          <a:noFill/>
        </p:spPr>
        <p:txBody>
          <a:bodyPr wrap="square" lIns="0" tIns="0" rIns="0" bIns="0" rtlCol="0">
            <a:spAutoFit/>
          </a:bodyPr>
          <a:lstStyle/>
          <a:p>
            <a:pPr algn="ctr"/>
            <a:r>
              <a:rPr lang="en-GB" sz="1200" b="1" dirty="0"/>
              <a:t>Collaboration</a:t>
            </a:r>
          </a:p>
        </p:txBody>
      </p:sp>
      <p:pic>
        <p:nvPicPr>
          <p:cNvPr id="25" name="Picture 24" descr="collaboration icon">
            <a:extLst>
              <a:ext uri="{FF2B5EF4-FFF2-40B4-BE49-F238E27FC236}">
                <a16:creationId xmlns:a16="http://schemas.microsoft.com/office/drawing/2014/main" id="{16A0D3AF-7AD5-E24F-AC06-928D3AB7A461}"/>
              </a:ext>
            </a:extLst>
          </p:cNvPr>
          <p:cNvPicPr>
            <a:picLocks noChangeAspect="1"/>
          </p:cNvPicPr>
          <p:nvPr userDrawn="1"/>
        </p:nvPicPr>
        <p:blipFill>
          <a:blip r:embed="rId8"/>
          <a:srcRect/>
          <a:stretch/>
        </p:blipFill>
        <p:spPr>
          <a:xfrm>
            <a:off x="8110683" y="2233268"/>
            <a:ext cx="952500" cy="952500"/>
          </a:xfrm>
          <a:prstGeom prst="rect">
            <a:avLst/>
          </a:prstGeom>
        </p:spPr>
      </p:pic>
      <p:pic>
        <p:nvPicPr>
          <p:cNvPr id="24" name="Picture 23" descr="collaboration icon within a circle">
            <a:extLst>
              <a:ext uri="{FF2B5EF4-FFF2-40B4-BE49-F238E27FC236}">
                <a16:creationId xmlns:a16="http://schemas.microsoft.com/office/drawing/2014/main" id="{3C8B459A-4234-9F4B-BF48-3D95909A41E2}"/>
              </a:ext>
            </a:extLst>
          </p:cNvPr>
          <p:cNvPicPr>
            <a:picLocks noChangeAspect="1"/>
          </p:cNvPicPr>
          <p:nvPr userDrawn="1"/>
        </p:nvPicPr>
        <p:blipFill>
          <a:blip r:embed="rId9"/>
          <a:srcRect/>
          <a:stretch/>
        </p:blipFill>
        <p:spPr>
          <a:xfrm>
            <a:off x="8080375" y="4009680"/>
            <a:ext cx="889000" cy="889000"/>
          </a:xfrm>
          <a:prstGeom prst="rect">
            <a:avLst/>
          </a:prstGeom>
        </p:spPr>
      </p:pic>
      <p:sp>
        <p:nvSpPr>
          <p:cNvPr id="17" name="TextBox 16">
            <a:extLst>
              <a:ext uri="{FF2B5EF4-FFF2-40B4-BE49-F238E27FC236}">
                <a16:creationId xmlns:a16="http://schemas.microsoft.com/office/drawing/2014/main" id="{DF2435EB-6850-EA44-BC62-56A4F46B7652}"/>
              </a:ext>
            </a:extLst>
          </p:cNvPr>
          <p:cNvSpPr txBox="1"/>
          <p:nvPr userDrawn="1"/>
        </p:nvSpPr>
        <p:spPr>
          <a:xfrm>
            <a:off x="10509249" y="3514400"/>
            <a:ext cx="889000" cy="184666"/>
          </a:xfrm>
          <a:prstGeom prst="rect">
            <a:avLst/>
          </a:prstGeom>
          <a:noFill/>
        </p:spPr>
        <p:txBody>
          <a:bodyPr wrap="square" lIns="0" tIns="0" rIns="0" bIns="0" rtlCol="0">
            <a:spAutoFit/>
          </a:bodyPr>
          <a:lstStyle/>
          <a:p>
            <a:pPr algn="ctr"/>
            <a:r>
              <a:rPr lang="en-GB" sz="1200" b="1" dirty="0"/>
              <a:t>Kindness</a:t>
            </a:r>
          </a:p>
        </p:txBody>
      </p:sp>
      <p:pic>
        <p:nvPicPr>
          <p:cNvPr id="27" name="Picture 26" descr="kindness icon">
            <a:extLst>
              <a:ext uri="{FF2B5EF4-FFF2-40B4-BE49-F238E27FC236}">
                <a16:creationId xmlns:a16="http://schemas.microsoft.com/office/drawing/2014/main" id="{D9B7645A-9EA2-0242-92E4-06BBFD8E99DD}"/>
              </a:ext>
            </a:extLst>
          </p:cNvPr>
          <p:cNvPicPr>
            <a:picLocks noChangeAspect="1"/>
          </p:cNvPicPr>
          <p:nvPr userDrawn="1"/>
        </p:nvPicPr>
        <p:blipFill>
          <a:blip r:embed="rId10"/>
          <a:srcRect/>
          <a:stretch/>
        </p:blipFill>
        <p:spPr>
          <a:xfrm>
            <a:off x="10521949" y="2341218"/>
            <a:ext cx="876300" cy="736600"/>
          </a:xfrm>
          <a:prstGeom prst="rect">
            <a:avLst/>
          </a:prstGeom>
        </p:spPr>
      </p:pic>
      <p:pic>
        <p:nvPicPr>
          <p:cNvPr id="26" name="Picture 25" descr="kindness icon within a circle">
            <a:extLst>
              <a:ext uri="{FF2B5EF4-FFF2-40B4-BE49-F238E27FC236}">
                <a16:creationId xmlns:a16="http://schemas.microsoft.com/office/drawing/2014/main" id="{F5E9406C-A16A-9543-92EE-D44C279688B7}"/>
              </a:ext>
            </a:extLst>
          </p:cNvPr>
          <p:cNvPicPr>
            <a:picLocks noChangeAspect="1"/>
          </p:cNvPicPr>
          <p:nvPr userDrawn="1"/>
        </p:nvPicPr>
        <p:blipFill>
          <a:blip r:embed="rId11"/>
          <a:srcRect/>
          <a:stretch/>
        </p:blipFill>
        <p:spPr>
          <a:xfrm>
            <a:off x="10509249" y="4009680"/>
            <a:ext cx="889000" cy="889000"/>
          </a:xfrm>
          <a:prstGeom prst="rect">
            <a:avLst/>
          </a:prstGeom>
        </p:spPr>
      </p:pic>
      <p:pic>
        <p:nvPicPr>
          <p:cNvPr id="20" name="Picture 19" descr="In the service of scotland">
            <a:extLst>
              <a:ext uri="{FF2B5EF4-FFF2-40B4-BE49-F238E27FC236}">
                <a16:creationId xmlns:a16="http://schemas.microsoft.com/office/drawing/2014/main" id="{ABAE8582-513D-9340-AD80-1E5245C87231}"/>
              </a:ext>
            </a:extLst>
          </p:cNvPr>
          <p:cNvPicPr>
            <a:picLocks noChangeAspect="1"/>
          </p:cNvPicPr>
          <p:nvPr userDrawn="1"/>
        </p:nvPicPr>
        <p:blipFill>
          <a:blip r:embed="rId1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3056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urple">
    <p:bg>
      <p:bgPr>
        <a:solidFill>
          <a:schemeClr val="accent3"/>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FD24D427-58A6-C647-AEE5-9F9C2498592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C6A7985E-C794-154C-BCAD-1B1DA8F45467}"/>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DD2BF59-77F8-0D47-828E-E529FF3CC3CE}"/>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1974DD0-D741-9B45-BCEF-0B8D15F5D8D2}"/>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4B45CB-38B5-B84E-8020-B24272F702E9}"/>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14E9E31-0F21-2F4F-B98A-0E49BAD50580}"/>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796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green">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7BD4F77F-4D4A-ED4C-950C-B3950AB6348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5EBE3657-D74C-2249-818F-3B7C57A976F8}"/>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3935BD-7081-0A43-84C7-B84405E87190}"/>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392DC63-BCAD-3D4C-BE98-59DBD165C8E2}"/>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ABE475-5D76-4147-B2B4-E325E48A294C}"/>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8F0E08-E366-0D49-8F57-A239E449F26C}"/>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6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blue">
    <p:bg>
      <p:bgPr>
        <a:solidFill>
          <a:srgbClr val="12497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sp>
        <p:nvSpPr>
          <p:cNvPr id="6" name="Rectangle 5">
            <a:extLst>
              <a:ext uri="{FF2B5EF4-FFF2-40B4-BE49-F238E27FC236}">
                <a16:creationId xmlns:a16="http://schemas.microsoft.com/office/drawing/2014/main" id="{6A854578-9CBA-4345-8399-EEE09F3D91B8}"/>
              </a:ext>
              <a:ext uri="{C183D7F6-B498-43B3-948B-1728B52AA6E4}">
                <adec:decorative xmlns:adec="http://schemas.microsoft.com/office/drawing/2017/decorative" xmlns="" val="1"/>
              </a:ext>
            </a:extLst>
          </p:cNvPr>
          <p:cNvSpPr/>
          <p:nvPr/>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2E8A1C-8358-514E-A22D-20680A76512D}"/>
              </a:ext>
              <a:ext uri="{C183D7F6-B498-43B3-948B-1728B52AA6E4}">
                <adec:decorative xmlns:adec="http://schemas.microsoft.com/office/drawing/2017/decorative" xmlns="" val="1"/>
              </a:ext>
            </a:extLst>
          </p:cNvPr>
          <p:cNvSpPr/>
          <p:nvPr/>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A8E05B-FB31-1043-B7E5-BD1153E5E65C}"/>
              </a:ext>
              <a:ext uri="{C183D7F6-B498-43B3-948B-1728B52AA6E4}">
                <adec:decorative xmlns:adec="http://schemas.microsoft.com/office/drawing/2017/decorative" xmlns="" val="1"/>
              </a:ext>
            </a:extLst>
          </p:cNvPr>
          <p:cNvSpPr/>
          <p:nvPr/>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C826B91-6814-AB4D-91B5-2EEBA1702EFD}"/>
              </a:ext>
              <a:ext uri="{C183D7F6-B498-43B3-948B-1728B52AA6E4}">
                <adec:decorative xmlns:adec="http://schemas.microsoft.com/office/drawing/2017/decorative" xmlns="" val="1"/>
              </a:ext>
            </a:extLst>
          </p:cNvPr>
          <p:cNvSpPr/>
          <p:nvPr/>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n the Service of Scotland">
            <a:extLst>
              <a:ext uri="{FF2B5EF4-FFF2-40B4-BE49-F238E27FC236}">
                <a16:creationId xmlns:a16="http://schemas.microsoft.com/office/drawing/2014/main" id="{62A6CB64-B471-174D-B13E-A8A2C2E01ADE}"/>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80325D9F-4DDB-6F4C-8892-07D2B4E48779}"/>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9028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red">
    <p:bg>
      <p:bgPr>
        <a:solidFill>
          <a:schemeClr val="accent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140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ivider red">
    <p:bg>
      <p:bgPr>
        <a:solidFill>
          <a:srgbClr val="CB4109"/>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pic>
        <p:nvPicPr>
          <p:cNvPr id="7" name="Picture 6"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FA7BD072-B269-6A46-BCC0-EEB1ABE68AB6}"/>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E4D315A-E446-F14E-A51E-FBD69E7714F6}"/>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D1DF70-8B07-0B45-A8DC-085EC851F9C5}"/>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733A3A0-7897-1C4A-8229-454E49B3A400}"/>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A06BC04-6A09-D54E-99FC-72E95220607C}"/>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733A3A0-7897-1C4A-8229-454E49B3A400}"/>
              </a:ext>
              <a:ext uri="{C183D7F6-B498-43B3-948B-1728B52AA6E4}">
                <adec:decorative xmlns:adec="http://schemas.microsoft.com/office/drawing/2017/decorative" xmlns="" val="1"/>
              </a:ext>
            </a:extLst>
          </p:cNvPr>
          <p:cNvSpPr/>
          <p:nvPr userDrawn="1"/>
        </p:nvSpPr>
        <p:spPr>
          <a:xfrm>
            <a:off x="12009599"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9136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CB4109"/>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82841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urpl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9159454" cy="1174034"/>
          </a:xfrm>
        </p:spPr>
        <p:txBody>
          <a:bodyPr wrap="square" anchor="t">
            <a:noAutofit/>
          </a:bodyPr>
          <a:lstStyle>
            <a:lvl1pPr algn="l">
              <a:lnSpc>
                <a:spcPct val="80000"/>
              </a:lnSpc>
              <a:defRPr sz="6400" cap="none" spc="0" baseline="0">
                <a:solidFill>
                  <a:schemeClr val="bg2"/>
                </a:solidFill>
              </a:defRPr>
            </a:lvl1pPr>
          </a:lstStyle>
          <a:p>
            <a:r>
              <a:rPr lang="en-GB" dirty="0"/>
              <a:t>Title </a:t>
            </a:r>
            <a:br>
              <a:rPr lang="en-GB" dirty="0"/>
            </a:br>
            <a:r>
              <a:rPr lang="en-GB" dirty="0"/>
              <a:t>here</a:t>
            </a:r>
          </a:p>
        </p:txBody>
      </p:sp>
      <p:pic>
        <p:nvPicPr>
          <p:cNvPr id="6" name="Picture 5" descr="In the Service of Scotland">
            <a:extLst>
              <a:ext uri="{FF2B5EF4-FFF2-40B4-BE49-F238E27FC236}">
                <a16:creationId xmlns:a16="http://schemas.microsoft.com/office/drawing/2014/main" id="{8FFE690C-8D97-D945-8E5E-72650468207A}"/>
              </a:ext>
            </a:extLst>
          </p:cNvPr>
          <p:cNvPicPr>
            <a:picLocks noChangeAspect="1"/>
          </p:cNvPicPr>
          <p:nvPr userDrawn="1"/>
        </p:nvPicPr>
        <p:blipFill>
          <a:blip r:embed="rId2"/>
          <a:srcRect/>
          <a:stretch/>
        </p:blipFill>
        <p:spPr>
          <a:xfrm>
            <a:off x="793750" y="5807068"/>
            <a:ext cx="2161717" cy="68739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1533169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blank">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CB4109"/>
                </a:solidFill>
              </a:defRPr>
            </a:lvl1pPr>
          </a:lstStyle>
          <a:p>
            <a:r>
              <a:rPr lang="en-GB"/>
              <a:t>Click to edit Master title style</a:t>
            </a:r>
            <a:endParaRPr lang="en-GB" dirty="0"/>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822" y="6022088"/>
            <a:ext cx="1506713" cy="469571"/>
          </a:xfrm>
          <a:prstGeom prst="rect">
            <a:avLst/>
          </a:prstGeom>
        </p:spPr>
      </p:pic>
      <p:sp>
        <p:nvSpPr>
          <p:cNvPr id="5"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523085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AF1B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AF1B1A"/>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2950615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blank2">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AF1B1A"/>
                </a:solidFill>
              </a:defRPr>
            </a:lvl1pPr>
          </a:lstStyle>
          <a:p>
            <a:r>
              <a:rPr lang="en-GB"/>
              <a:t>Click to edit Master title style</a:t>
            </a:r>
            <a:endParaRPr lang="en-GB" dirty="0"/>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000" y="5997381"/>
            <a:ext cx="1542721" cy="480792"/>
          </a:xfrm>
          <a:prstGeom prst="rect">
            <a:avLst/>
          </a:prstGeom>
        </p:spPr>
      </p:pic>
      <p:sp>
        <p:nvSpPr>
          <p:cNvPr id="5"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2796500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005E28"/>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286771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green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005E28"/>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1000891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lank bottom bar">
    <p:spTree>
      <p:nvGrpSpPr>
        <p:cNvPr id="1" name=""/>
        <p:cNvGrpSpPr/>
        <p:nvPr/>
      </p:nvGrpSpPr>
      <p:grpSpPr>
        <a:xfrm>
          <a:off x="0" y="0"/>
          <a:ext cx="0" cy="0"/>
          <a:chOff x="0" y="0"/>
          <a:chExt cx="0" cy="0"/>
        </a:xfrm>
      </p:grpSpPr>
      <p:sp>
        <p:nvSpPr>
          <p:cNvPr id="3" name="Rectangle 2"/>
          <p:cNvSpPr/>
          <p:nvPr userDrawn="1"/>
        </p:nvSpPr>
        <p:spPr>
          <a:xfrm>
            <a:off x="0" y="5918885"/>
            <a:ext cx="12192000" cy="698157"/>
          </a:xfrm>
          <a:prstGeom prst="rect">
            <a:avLst/>
          </a:prstGeom>
          <a:solidFill>
            <a:srgbClr val="30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In the Service of Scotland">
            <a:extLst>
              <a:ext uri="{FF2B5EF4-FFF2-40B4-BE49-F238E27FC236}">
                <a16:creationId xmlns:a16="http://schemas.microsoft.com/office/drawing/2014/main" id="{9BDAA445-782B-D046-B8F8-9A5DA168CF9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16" name="Title 1"/>
          <p:cNvSpPr>
            <a:spLocks noGrp="1"/>
          </p:cNvSpPr>
          <p:nvPr>
            <p:ph type="ctrTitle"/>
          </p:nvPr>
        </p:nvSpPr>
        <p:spPr>
          <a:xfrm>
            <a:off x="484088" y="521208"/>
            <a:ext cx="9777512" cy="721040"/>
          </a:xfrm>
        </p:spPr>
        <p:txBody>
          <a:bodyPr/>
          <a:lstStyle>
            <a:lvl1pPr>
              <a:defRPr>
                <a:solidFill>
                  <a:srgbClr val="302682"/>
                </a:solidFill>
              </a:defRPr>
            </a:lvl1pPr>
          </a:lstStyle>
          <a:p>
            <a:r>
              <a:rPr lang="en-GB"/>
              <a:t>Click to edit Master title style</a:t>
            </a:r>
            <a:endParaRPr lang="en-GB" dirty="0"/>
          </a:p>
        </p:txBody>
      </p:sp>
      <p:sp>
        <p:nvSpPr>
          <p:cNvPr id="1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1200026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6" name="Title 1"/>
          <p:cNvSpPr>
            <a:spLocks noGrp="1"/>
          </p:cNvSpPr>
          <p:nvPr>
            <p:ph type="ctrTitle"/>
          </p:nvPr>
        </p:nvSpPr>
        <p:spPr>
          <a:xfrm>
            <a:off x="484088" y="521208"/>
            <a:ext cx="9777512" cy="721040"/>
          </a:xfrm>
        </p:spPr>
        <p:txBody>
          <a:bodyPr/>
          <a:lstStyle>
            <a:lvl1pPr>
              <a:defRPr>
                <a:solidFill>
                  <a:srgbClr val="302682"/>
                </a:solidFill>
              </a:defRPr>
            </a:lvl1pPr>
          </a:lstStyle>
          <a:p>
            <a:r>
              <a:rPr lang="en-GB"/>
              <a:t>Click to edit Master title style</a:t>
            </a:r>
            <a:endParaRPr lang="en-GB" dirty="0"/>
          </a:p>
        </p:txBody>
      </p:sp>
      <p:sp>
        <p:nvSpPr>
          <p:cNvPr id="7" name="Text Placeholder 2"/>
          <p:cNvSpPr>
            <a:spLocks noGrp="1"/>
          </p:cNvSpPr>
          <p:nvPr>
            <p:ph type="body" sz="quarter" idx="14"/>
          </p:nvPr>
        </p:nvSpPr>
        <p:spPr>
          <a:xfrm>
            <a:off x="487680" y="1741170"/>
            <a:ext cx="7847112" cy="3783330"/>
          </a:xfrm>
        </p:spPr>
        <p:txBody>
          <a:bodyPr/>
          <a:lstStyle/>
          <a:p>
            <a:pPr lvl="0"/>
            <a:r>
              <a:rPr lang="en-GB"/>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788" y="6023422"/>
            <a:ext cx="1590941" cy="495820"/>
          </a:xfrm>
          <a:prstGeom prst="rect">
            <a:avLst/>
          </a:prstGeom>
        </p:spPr>
      </p:pic>
      <p:sp>
        <p:nvSpPr>
          <p:cNvPr id="8"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a:xfrm>
            <a:off x="8655050" y="6494463"/>
            <a:ext cx="2743200" cy="365125"/>
          </a:xfrm>
        </p:spPr>
        <p:txBody>
          <a:bodyPr/>
          <a:lstStyle/>
          <a:p>
            <a:fld id="{B0DC7242-389F-F94B-9C3F-D14DCC7DC795}" type="slidenum">
              <a:rPr lang="en-GB" smtClean="0"/>
              <a:t>‹#›</a:t>
            </a:fld>
            <a:endParaRPr lang="en-GB" dirty="0"/>
          </a:p>
        </p:txBody>
      </p:sp>
    </p:spTree>
    <p:extLst>
      <p:ext uri="{BB962C8B-B14F-4D97-AF65-F5344CB8AC3E}">
        <p14:creationId xmlns:p14="http://schemas.microsoft.com/office/powerpoint/2010/main" val="414835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sp>
        <p:nvSpPr>
          <p:cNvPr id="3" name="Rectangle 2"/>
          <p:cNvSpPr/>
          <p:nvPr userDrawn="1"/>
        </p:nvSpPr>
        <p:spPr>
          <a:xfrm>
            <a:off x="0" y="6133542"/>
            <a:ext cx="12192000" cy="726046"/>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078" y="6239861"/>
            <a:ext cx="1602251" cy="509203"/>
          </a:xfrm>
          <a:prstGeom prst="rect">
            <a:avLst/>
          </a:prstGeom>
        </p:spPr>
      </p:pic>
      <p:graphicFrame>
        <p:nvGraphicFramePr>
          <p:cNvPr id="7" name="Table 6"/>
          <p:cNvGraphicFramePr>
            <a:graphicFrameLocks noGrp="1"/>
          </p:cNvGraphicFramePr>
          <p:nvPr userDrawn="1">
            <p:extLst>
              <p:ext uri="{D42A27DB-BD31-4B8C-83A1-F6EECF244321}">
                <p14:modId xmlns:p14="http://schemas.microsoft.com/office/powerpoint/2010/main" val="758040423"/>
              </p:ext>
            </p:extLst>
          </p:nvPr>
        </p:nvGraphicFramePr>
        <p:xfrm>
          <a:off x="6956824" y="1154050"/>
          <a:ext cx="4487450" cy="4549775"/>
        </p:xfrm>
        <a:graphic>
          <a:graphicData uri="http://schemas.openxmlformats.org/drawingml/2006/table">
            <a:tbl>
              <a:tblPr firstRow="1" firstCol="1" bandRow="1">
                <a:tableStyleId>{5C22544A-7EE6-4342-B048-85BDC9FD1C3A}</a:tableStyleId>
              </a:tblPr>
              <a:tblGrid>
                <a:gridCol w="1509415">
                  <a:extLst>
                    <a:ext uri="{9D8B030D-6E8A-4147-A177-3AD203B41FA5}">
                      <a16:colId xmlns:a16="http://schemas.microsoft.com/office/drawing/2014/main" val="1230746799"/>
                    </a:ext>
                  </a:extLst>
                </a:gridCol>
                <a:gridCol w="1509415">
                  <a:extLst>
                    <a:ext uri="{9D8B030D-6E8A-4147-A177-3AD203B41FA5}">
                      <a16:colId xmlns:a16="http://schemas.microsoft.com/office/drawing/2014/main" val="3440531209"/>
                    </a:ext>
                  </a:extLst>
                </a:gridCol>
                <a:gridCol w="1468620">
                  <a:extLst>
                    <a:ext uri="{9D8B030D-6E8A-4147-A177-3AD203B41FA5}">
                      <a16:colId xmlns:a16="http://schemas.microsoft.com/office/drawing/2014/main" val="651280159"/>
                    </a:ext>
                  </a:extLst>
                </a:gridCol>
              </a:tblGrid>
              <a:tr h="481608">
                <a:tc>
                  <a:txBody>
                    <a:bodyPr/>
                    <a:lstStyle/>
                    <a:p>
                      <a:pPr algn="ctr">
                        <a:spcBef>
                          <a:spcPts val="600"/>
                        </a:spcBef>
                        <a:spcAft>
                          <a:spcPts val="600"/>
                        </a:spcAft>
                      </a:pPr>
                      <a:r>
                        <a:rPr lang="en-GB" sz="900" dirty="0">
                          <a:effectLst/>
                        </a:rPr>
                        <a:t>Column 1</a:t>
                      </a:r>
                      <a:endParaRPr lang="en-GB" sz="900" b="1" dirty="0">
                        <a:solidFill>
                          <a:srgbClr val="124971"/>
                        </a:solidFill>
                        <a:effectLst/>
                        <a:latin typeface="Times New Roman" panose="02020603050405020304" pitchFamily="18" charset="0"/>
                      </a:endParaRPr>
                    </a:p>
                  </a:txBody>
                  <a:tcPr marL="96322" marR="96322" marT="96322" marB="96322" anchor="ctr"/>
                </a:tc>
                <a:tc>
                  <a:txBody>
                    <a:bodyPr/>
                    <a:lstStyle/>
                    <a:p>
                      <a:pPr algn="ctr">
                        <a:spcBef>
                          <a:spcPts val="600"/>
                        </a:spcBef>
                        <a:spcAft>
                          <a:spcPts val="600"/>
                        </a:spcAft>
                      </a:pPr>
                      <a:r>
                        <a:rPr lang="en-GB" sz="900" dirty="0">
                          <a:effectLst/>
                        </a:rPr>
                        <a:t>Column 2</a:t>
                      </a:r>
                      <a:endParaRPr lang="en-GB" sz="900" b="1" dirty="0">
                        <a:solidFill>
                          <a:srgbClr val="124971"/>
                        </a:solidFill>
                        <a:effectLst/>
                        <a:latin typeface="Times New Roman" panose="02020603050405020304" pitchFamily="18" charset="0"/>
                      </a:endParaRPr>
                    </a:p>
                  </a:txBody>
                  <a:tcPr marL="96322" marR="96322" marT="96322" marB="96322" anchor="ctr"/>
                </a:tc>
                <a:tc>
                  <a:txBody>
                    <a:bodyPr/>
                    <a:lstStyle/>
                    <a:p>
                      <a:pPr marR="87630" algn="ctr">
                        <a:spcBef>
                          <a:spcPts val="600"/>
                        </a:spcBef>
                        <a:spcAft>
                          <a:spcPts val="600"/>
                        </a:spcAft>
                      </a:pPr>
                      <a:r>
                        <a:rPr lang="en-GB" sz="900" dirty="0">
                          <a:effectLst/>
                        </a:rPr>
                        <a:t>Column 3</a:t>
                      </a:r>
                      <a:endParaRPr lang="en-GB" sz="900" b="1" dirty="0">
                        <a:solidFill>
                          <a:srgbClr val="124971"/>
                        </a:solidFill>
                        <a:effectLst/>
                        <a:latin typeface="Times New Roman" panose="02020603050405020304" pitchFamily="18" charset="0"/>
                      </a:endParaRPr>
                    </a:p>
                  </a:txBody>
                  <a:tcPr marL="96322" marR="96322" marT="96322" marB="96322" anchor="ctr"/>
                </a:tc>
                <a:extLst>
                  <a:ext uri="{0D108BD9-81ED-4DB2-BD59-A6C34878D82A}">
                    <a16:rowId xmlns:a16="http://schemas.microsoft.com/office/drawing/2014/main" val="4106163676"/>
                  </a:ext>
                </a:extLst>
              </a:tr>
              <a:tr h="926953">
                <a:tc>
                  <a:txBody>
                    <a:bodyPr/>
                    <a:lstStyle/>
                    <a:p>
                      <a:pPr>
                        <a:lnSpc>
                          <a:spcPct val="150000"/>
                        </a:lnSpc>
                        <a:spcAft>
                          <a:spcPts val="0"/>
                        </a:spcAft>
                      </a:pPr>
                      <a:r>
                        <a:rPr lang="en-GB" sz="1100" dirty="0">
                          <a:effectLst/>
                        </a:rPr>
                        <a:t>Paste table copy here</a:t>
                      </a:r>
                      <a:endParaRPr lang="en-GB" sz="1100" dirty="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6322" marR="96322" marT="96322" marB="96322" anchor="ctr"/>
                </a:tc>
                <a:extLst>
                  <a:ext uri="{0D108BD9-81ED-4DB2-BD59-A6C34878D82A}">
                    <a16:rowId xmlns:a16="http://schemas.microsoft.com/office/drawing/2014/main" val="2151325579"/>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208294652"/>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1225753172"/>
                  </a:ext>
                </a:extLst>
              </a:tr>
              <a:tr h="846496">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a:effectLst/>
                        </a:rPr>
                        <a:t>Lorem ipsum dolor sit amet Lorem ipsum</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1985110394"/>
                  </a:ext>
                </a:extLst>
              </a:tr>
              <a:tr h="601726">
                <a:tc>
                  <a:txBody>
                    <a:bodyPr/>
                    <a:lstStyle/>
                    <a:p>
                      <a:pPr>
                        <a:lnSpc>
                          <a:spcPct val="150000"/>
                        </a:lnSpc>
                        <a:spcAft>
                          <a:spcPts val="0"/>
                        </a:spcAft>
                      </a:pPr>
                      <a:r>
                        <a:rPr lang="en-GB" sz="1100">
                          <a:effectLst/>
                        </a:rPr>
                        <a:t>Lorem ipsum </a:t>
                      </a:r>
                      <a:br>
                        <a:rPr lang="en-GB" sz="1100">
                          <a:effectLst/>
                        </a:rPr>
                      </a:br>
                      <a:r>
                        <a:rPr lang="en-GB" sz="1100">
                          <a:effectLst/>
                        </a:rPr>
                        <a:t>dolor sit </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a:lnSpc>
                          <a:spcPct val="150000"/>
                        </a:lnSpc>
                        <a:spcAft>
                          <a:spcPts val="0"/>
                        </a:spcAft>
                      </a:pPr>
                      <a:r>
                        <a:rPr lang="en-GB" sz="1100">
                          <a:effectLst/>
                        </a:rPr>
                        <a:t>Lorem ipsum </a:t>
                      </a:r>
                      <a:br>
                        <a:rPr lang="en-GB" sz="1100">
                          <a:effectLst/>
                        </a:rPr>
                      </a:br>
                      <a:r>
                        <a:rPr lang="en-GB" sz="1100">
                          <a:effectLst/>
                        </a:rPr>
                        <a:t>dolor sit </a:t>
                      </a:r>
                      <a:endParaRPr lang="en-GB" sz="110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tc>
                  <a:txBody>
                    <a:bodyPr/>
                    <a:lstStyle/>
                    <a:p>
                      <a:pPr marR="87630">
                        <a:lnSpc>
                          <a:spcPct val="150000"/>
                        </a:lnSpc>
                        <a:spcAft>
                          <a:spcPts val="0"/>
                        </a:spcAft>
                      </a:pPr>
                      <a:r>
                        <a:rPr lang="en-GB" sz="1100" dirty="0">
                          <a:effectLst/>
                        </a:rPr>
                        <a:t>Lorem ipsum </a:t>
                      </a:r>
                      <a:br>
                        <a:rPr lang="en-GB" sz="1100" dirty="0">
                          <a:effectLst/>
                        </a:rPr>
                      </a:br>
                      <a:r>
                        <a:rPr lang="en-GB" sz="1100" dirty="0" err="1">
                          <a:effectLst/>
                        </a:rPr>
                        <a:t>dolor</a:t>
                      </a:r>
                      <a:r>
                        <a:rPr lang="en-GB" sz="1100" dirty="0">
                          <a:effectLst/>
                        </a:rPr>
                        <a:t> sit </a:t>
                      </a:r>
                      <a:endParaRPr lang="en-GB" sz="1100" dirty="0">
                        <a:solidFill>
                          <a:srgbClr val="12497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192" marR="96322" marT="64025" marB="48161" anchor="ctr"/>
                </a:tc>
                <a:extLst>
                  <a:ext uri="{0D108BD9-81ED-4DB2-BD59-A6C34878D82A}">
                    <a16:rowId xmlns:a16="http://schemas.microsoft.com/office/drawing/2014/main" val="554833186"/>
                  </a:ext>
                </a:extLst>
              </a:tr>
            </a:tbl>
          </a:graphicData>
        </a:graphic>
      </p:graphicFrame>
    </p:spTree>
    <p:extLst>
      <p:ext uri="{BB962C8B-B14F-4D97-AF65-F5344CB8AC3E}">
        <p14:creationId xmlns:p14="http://schemas.microsoft.com/office/powerpoint/2010/main" val="3268759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pic and short quote purpl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xmlns=""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3"/>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pic>
        <p:nvPicPr>
          <p:cNvPr id="12" name="Picture 11" descr="In the service of scotland">
            <a:extLst>
              <a:ext uri="{FF2B5EF4-FFF2-40B4-BE49-F238E27FC236}">
                <a16:creationId xmlns:a16="http://schemas.microsoft.com/office/drawing/2014/main" id="{B7994E40-D22E-1443-AE63-878F11A3967D}"/>
              </a:ext>
            </a:extLst>
          </p:cNvPr>
          <p:cNvPicPr>
            <a:picLocks noChangeAspect="1"/>
          </p:cNvPicPr>
          <p:nvPr userDrawn="1"/>
        </p:nvPicPr>
        <p:blipFill>
          <a:blip r:embed="rId2"/>
          <a:stretch>
            <a:fillRect/>
          </a:stretch>
        </p:blipFill>
        <p:spPr>
          <a:xfrm>
            <a:off x="9376799" y="5806423"/>
            <a:ext cx="2466975" cy="870169"/>
          </a:xfrm>
          <a:prstGeom prst="rect">
            <a:avLst/>
          </a:prstGeom>
        </p:spPr>
      </p:pic>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spTree>
    <p:extLst>
      <p:ext uri="{BB962C8B-B14F-4D97-AF65-F5344CB8AC3E}">
        <p14:creationId xmlns:p14="http://schemas.microsoft.com/office/powerpoint/2010/main" val="1858987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and short quote green">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xmlns=""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2"/>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DFE17178-CC89-9845-8B9F-7D4D0C463BE4}"/>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97062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1"/>
                </a:solidFill>
                <a:latin typeface="+mj-lt"/>
              </a:defRPr>
            </a:lvl1pPr>
          </a:lstStyle>
          <a:p>
            <a:r>
              <a:rPr lang="en-GB" dirty="0"/>
              <a:t>TITLE </a:t>
            </a:r>
            <a:br>
              <a:rPr lang="en-GB" dirty="0"/>
            </a:br>
            <a:r>
              <a:rPr lang="en-GB" dirty="0"/>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258844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and short quot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xmlns=""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tx1"/>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A68EEFA8-F09F-E64C-A5E0-2DE8274BE4F6}"/>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3665873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 and short quote red">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xmlns=""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4"/>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A4BBB154-0C45-7E41-9B70-1C02D0C5798B}"/>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3005070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and short quote blu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xmlns=""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chemeClr val="accent1"/>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BBD0FA56-619A-CC41-9194-99D8AD05FDC2}"/>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087671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 and short quote blue">
    <p:spTree>
      <p:nvGrpSpPr>
        <p:cNvPr id="1" name=""/>
        <p:cNvGrpSpPr/>
        <p:nvPr/>
      </p:nvGrpSpPr>
      <p:grpSpPr>
        <a:xfrm>
          <a:off x="0" y="0"/>
          <a:ext cx="0" cy="0"/>
          <a:chOff x="0" y="0"/>
          <a:chExt cx="0" cy="0"/>
        </a:xfrm>
      </p:grpSpPr>
      <p:sp>
        <p:nvSpPr>
          <p:cNvPr id="11" name="Picture Placeholder 10" descr="place picture in this picture holder ">
            <a:extLst>
              <a:ext uri="{FF2B5EF4-FFF2-40B4-BE49-F238E27FC236}">
                <a16:creationId xmlns:a16="http://schemas.microsoft.com/office/drawing/2014/main" id="{BF290858-BFCB-3B41-A436-A03628B2D691}"/>
              </a:ext>
              <a:ext uri="{C183D7F6-B498-43B3-948B-1728B52AA6E4}">
                <adec:decorative xmlns:adec="http://schemas.microsoft.com/office/drawing/2017/decorative" xmlns="" val="0"/>
              </a:ext>
            </a:extLst>
          </p:cNvPr>
          <p:cNvSpPr>
            <a:spLocks noGrp="1"/>
          </p:cNvSpPr>
          <p:nvPr>
            <p:ph type="pic" sz="quarter" idx="21"/>
          </p:nvPr>
        </p:nvSpPr>
        <p:spPr>
          <a:xfrm>
            <a:off x="363537" y="363537"/>
            <a:ext cx="5732463" cy="6130926"/>
          </a:xfrm>
          <a:noFill/>
        </p:spPr>
        <p:txBody>
          <a:bodyPr anchor="ctr">
            <a:normAutofit/>
          </a:bodyPr>
          <a:lstStyle>
            <a:lvl1pPr marL="0" indent="0" algn="ctr">
              <a:buNone/>
              <a:defRPr sz="2400"/>
            </a:lvl1pPr>
          </a:lstStyle>
          <a:p>
            <a:r>
              <a:rPr lang="en-GB"/>
              <a:t>Click icon to add picture</a:t>
            </a:r>
            <a:endParaRPr lang="en-GB" dirty="0"/>
          </a:p>
        </p:txBody>
      </p:sp>
      <p:sp>
        <p:nvSpPr>
          <p:cNvPr id="2" name="Title 1">
            <a:extLst>
              <a:ext uri="{FF2B5EF4-FFF2-40B4-BE49-F238E27FC236}">
                <a16:creationId xmlns:a16="http://schemas.microsoft.com/office/drawing/2014/main" id="{1F9CECD8-3078-9641-9D61-C8D79D310597}"/>
              </a:ext>
            </a:extLst>
          </p:cNvPr>
          <p:cNvSpPr>
            <a:spLocks noGrp="1"/>
          </p:cNvSpPr>
          <p:nvPr>
            <p:ph type="title" hasCustomPrompt="1"/>
          </p:nvPr>
        </p:nvSpPr>
        <p:spPr>
          <a:xfrm>
            <a:off x="6444342" y="358775"/>
            <a:ext cx="4947557" cy="5442585"/>
          </a:xfrm>
        </p:spPr>
        <p:txBody>
          <a:bodyPr anchor="ctr">
            <a:normAutofit/>
          </a:bodyPr>
          <a:lstStyle>
            <a:lvl1pPr marL="288000" indent="-288000">
              <a:defRPr sz="5000" spc="-150">
                <a:solidFill>
                  <a:srgbClr val="CB4109"/>
                </a:solidFill>
              </a:defRPr>
            </a:lvl1pPr>
          </a:lstStyle>
          <a:p>
            <a:r>
              <a:rPr lang="en-GB" dirty="0"/>
              <a:t>“short quotation here.”</a:t>
            </a:r>
          </a:p>
        </p:txBody>
      </p:sp>
      <p:sp>
        <p:nvSpPr>
          <p:cNvPr id="8" name="Text Placeholder 8">
            <a:extLst>
              <a:ext uri="{FF2B5EF4-FFF2-40B4-BE49-F238E27FC236}">
                <a16:creationId xmlns:a16="http://schemas.microsoft.com/office/drawing/2014/main" id="{3D7C3949-4634-C644-98D0-9BD1D9D6ED3F}"/>
              </a:ext>
            </a:extLst>
          </p:cNvPr>
          <p:cNvSpPr>
            <a:spLocks noGrp="1"/>
          </p:cNvSpPr>
          <p:nvPr>
            <p:ph type="body" sz="quarter" idx="19" hasCustomPrompt="1"/>
          </p:nvPr>
        </p:nvSpPr>
        <p:spPr>
          <a:xfrm>
            <a:off x="6444342" y="5719081"/>
            <a:ext cx="3035992" cy="325791"/>
          </a:xfrm>
        </p:spPr>
        <p:txBody>
          <a:bodyPr anchor="b">
            <a:noAutofit/>
          </a:bodyPr>
          <a:lstStyle>
            <a:lvl1pPr marL="0" indent="0">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9" name="Text Placeholder 8">
            <a:extLst>
              <a:ext uri="{FF2B5EF4-FFF2-40B4-BE49-F238E27FC236}">
                <a16:creationId xmlns:a16="http://schemas.microsoft.com/office/drawing/2014/main" id="{90834922-25B3-724B-B15C-21F5E8EF19C6}"/>
              </a:ext>
            </a:extLst>
          </p:cNvPr>
          <p:cNvSpPr>
            <a:spLocks noGrp="1"/>
          </p:cNvSpPr>
          <p:nvPr>
            <p:ph type="body" sz="quarter" idx="20" hasCustomPrompt="1"/>
          </p:nvPr>
        </p:nvSpPr>
        <p:spPr>
          <a:xfrm>
            <a:off x="6444342" y="6048914"/>
            <a:ext cx="3035992" cy="325791"/>
          </a:xfrm>
        </p:spPr>
        <p:txBody>
          <a:bodyPr anchor="t">
            <a:noAutofit/>
          </a:bodyPr>
          <a:lstStyle>
            <a:lvl1pPr marL="0" indent="0">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5" name="Slide Number Placeholder 4">
            <a:extLst>
              <a:ext uri="{FF2B5EF4-FFF2-40B4-BE49-F238E27FC236}">
                <a16:creationId xmlns:a16="http://schemas.microsoft.com/office/drawing/2014/main" id="{6073EA37-4231-3749-BE96-EEA06558D7B6}"/>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12" name="Picture 11" descr="In the service of scotland">
            <a:extLst>
              <a:ext uri="{FF2B5EF4-FFF2-40B4-BE49-F238E27FC236}">
                <a16:creationId xmlns:a16="http://schemas.microsoft.com/office/drawing/2014/main" id="{BBD0FA56-619A-CC41-9194-99D8AD05FDC2}"/>
              </a:ext>
            </a:extLst>
          </p:cNvPr>
          <p:cNvPicPr>
            <a:picLocks noChangeAspect="1"/>
          </p:cNvPicPr>
          <p:nvPr userDrawn="1"/>
        </p:nvPicPr>
        <p:blipFill>
          <a:blip r:embed="rId2"/>
          <a:stretch>
            <a:fillRect/>
          </a:stretch>
        </p:blipFill>
        <p:spPr>
          <a:xfrm>
            <a:off x="9376799" y="5806423"/>
            <a:ext cx="2466975" cy="870169"/>
          </a:xfrm>
          <a:prstGeom prst="rect">
            <a:avLst/>
          </a:prstGeom>
        </p:spPr>
      </p:pic>
    </p:spTree>
    <p:extLst>
      <p:ext uri="{BB962C8B-B14F-4D97-AF65-F5344CB8AC3E}">
        <p14:creationId xmlns:p14="http://schemas.microsoft.com/office/powerpoint/2010/main" val="297479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tatem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3"/>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3"/>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FDAA2F3E-0812-5B4E-A063-7116D7D8845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734252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tatem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2"/>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2"/>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FAA2E7C0-2554-5E48-BBCF-E62D1DAE202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823958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tx1"/>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tx1"/>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C18A91DC-2005-C749-B5FB-CD1C08F72A9C}"/>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543155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tatem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4"/>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chemeClr val="accent4"/>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615DC26-D0A6-0247-A059-30302A146A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872690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tatem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51B68-1C53-0148-B785-5E740CBA3C93}"/>
              </a:ext>
            </a:extLst>
          </p:cNvPr>
          <p:cNvSpPr>
            <a:spLocks noGrp="1"/>
          </p:cNvSpPr>
          <p:nvPr>
            <p:ph type="title" hasCustomPrompt="1"/>
          </p:nvPr>
        </p:nvSpPr>
        <p:spPr>
          <a:xfrm>
            <a:off x="793750" y="1409474"/>
            <a:ext cx="10604500" cy="384492"/>
          </a:xfrm>
        </p:spPr>
        <p:txBody>
          <a:bodyPr>
            <a:normAutofit/>
          </a:bodyPr>
          <a:lstStyle>
            <a:lvl1pPr algn="ctr">
              <a:defRPr sz="1900" spc="0">
                <a:solidFill>
                  <a:schemeClr val="accent1"/>
                </a:solidFill>
                <a:latin typeface="+mn-lt"/>
              </a:defRPr>
            </a:lvl1pPr>
          </a:lstStyle>
          <a:p>
            <a:r>
              <a:rPr lang="en-GB" dirty="0"/>
              <a:t>Our mission</a:t>
            </a:r>
          </a:p>
        </p:txBody>
      </p:sp>
      <p:sp>
        <p:nvSpPr>
          <p:cNvPr id="3" name="Content Placeholder 2">
            <a:extLst>
              <a:ext uri="{FF2B5EF4-FFF2-40B4-BE49-F238E27FC236}">
                <a16:creationId xmlns:a16="http://schemas.microsoft.com/office/drawing/2014/main" id="{59C14906-8558-DC45-82E0-EB94C507712E}"/>
              </a:ext>
            </a:extLst>
          </p:cNvPr>
          <p:cNvSpPr>
            <a:spLocks noGrp="1"/>
          </p:cNvSpPr>
          <p:nvPr>
            <p:ph idx="1" hasCustomPrompt="1"/>
          </p:nvPr>
        </p:nvSpPr>
        <p:spPr>
          <a:xfrm>
            <a:off x="2262000" y="2358000"/>
            <a:ext cx="7668000" cy="3410174"/>
          </a:xfrm>
        </p:spPr>
        <p:txBody>
          <a:bodyPr>
            <a:normAutofit/>
          </a:bodyPr>
          <a:lstStyle>
            <a:lvl1pPr marL="0" indent="0" algn="ctr">
              <a:lnSpc>
                <a:spcPct val="100000"/>
              </a:lnSpc>
              <a:spcBef>
                <a:spcPts val="0"/>
              </a:spcBef>
              <a:spcAft>
                <a:spcPts val="2400"/>
              </a:spcAft>
              <a:buNone/>
              <a:defRPr sz="4000" b="1" i="0" spc="0">
                <a:solidFill>
                  <a:srgbClr val="CB4109"/>
                </a:solidFill>
                <a:latin typeface="Arial Black" panose="020B0604020202020204" pitchFamily="34" charset="0"/>
                <a:cs typeface="Arial Black"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Short </a:t>
            </a:r>
            <a:br>
              <a:rPr lang="en-GB" dirty="0"/>
            </a:br>
            <a:r>
              <a:rPr lang="en-GB" dirty="0"/>
              <a:t>statement </a:t>
            </a:r>
            <a:br>
              <a:rPr lang="en-GB" dirty="0"/>
            </a:br>
            <a:r>
              <a:rPr lang="en-GB" dirty="0"/>
              <a:t>here</a:t>
            </a:r>
          </a:p>
        </p:txBody>
      </p:sp>
      <p:sp>
        <p:nvSpPr>
          <p:cNvPr id="6" name="Slide Number Placeholder 5">
            <a:extLst>
              <a:ext uri="{FF2B5EF4-FFF2-40B4-BE49-F238E27FC236}">
                <a16:creationId xmlns:a16="http://schemas.microsoft.com/office/drawing/2014/main" id="{1915BE95-4633-1E4F-AE94-323F653FEB13}"/>
              </a:ext>
            </a:extLst>
          </p:cNvPr>
          <p:cNvSpPr>
            <a:spLocks noGrp="1"/>
          </p:cNvSpPr>
          <p:nvPr>
            <p:ph type="sldNum" sz="quarter" idx="12"/>
          </p:nvPr>
        </p:nvSpPr>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B1B8354A-7CB1-8441-9D74-06005426B53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007080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py and half pic purple">
    <p:spTree>
      <p:nvGrpSpPr>
        <p:cNvPr id="1" name=""/>
        <p:cNvGrpSpPr/>
        <p:nvPr/>
      </p:nvGrpSpPr>
      <p:grpSpPr>
        <a:xfrm>
          <a:off x="0" y="0"/>
          <a:ext cx="0" cy="0"/>
          <a:chOff x="0" y="0"/>
          <a:chExt cx="0" cy="0"/>
        </a:xfrm>
      </p:grpSpPr>
      <p:sp>
        <p:nvSpPr>
          <p:cNvPr id="2" name="Title 1" descr="type headline in here">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descr="type copy in here">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022DA29D-8A57-044D-928F-CB6D5907DCE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73657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green">
    <p:bg>
      <p:bgPr>
        <a:solidFill>
          <a:srgbClr val="1249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1"/>
                </a:solidFill>
                <a:latin typeface="+mj-lt"/>
              </a:defRPr>
            </a:lvl1pPr>
          </a:lstStyle>
          <a:p>
            <a:r>
              <a:rPr lang="en-GB" dirty="0"/>
              <a:t>TITLE </a:t>
            </a:r>
            <a:br>
              <a:rPr lang="en-GB" dirty="0"/>
            </a:br>
            <a:r>
              <a:rPr lang="en-GB" dirty="0"/>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2036264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py and half pic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A0F7147A-A900-0545-919C-048A3254A20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9269958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py and half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C0AC9256-8B24-814C-A082-A0DA8A1C8B0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444286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py and half pic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674F1A53-90EF-F94C-96A4-98639A3FB100}"/>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998360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py and half pic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180000" indent="-180000">
              <a:lnSpc>
                <a:spcPct val="100000"/>
              </a:lnSpc>
              <a:spcBef>
                <a:spcPts val="0"/>
              </a:spcBef>
              <a:spcAft>
                <a:spcPts val="600"/>
              </a:spcAft>
              <a:buClrTx/>
              <a:buFont typeface="Arial" panose="020B0604020202020204" pitchFamily="34" charset="0"/>
              <a:buChar char="•"/>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 </a:t>
            </a:r>
            <a:br>
              <a:rPr lang="en-GB" dirty="0"/>
            </a:br>
            <a:endParaRPr lang="en-GB" dirty="0"/>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6096000" y="0"/>
            <a:ext cx="6096000"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5" name="Text Placeholder 8">
            <a:extLst>
              <a:ext uri="{FF2B5EF4-FFF2-40B4-BE49-F238E27FC236}">
                <a16:creationId xmlns:a16="http://schemas.microsoft.com/office/drawing/2014/main" id="{180E6CCA-3CFB-6342-A318-A3D03C9BEC6F}"/>
              </a:ext>
            </a:extLst>
          </p:cNvPr>
          <p:cNvSpPr>
            <a:spLocks noGrp="1"/>
          </p:cNvSpPr>
          <p:nvPr>
            <p:ph type="body" sz="quarter" idx="18" hasCustomPrompt="1"/>
          </p:nvPr>
        </p:nvSpPr>
        <p:spPr>
          <a:xfrm>
            <a:off x="2620972" y="5991224"/>
            <a:ext cx="3343027"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6" name="Text Placeholder 8">
            <a:extLst>
              <a:ext uri="{FF2B5EF4-FFF2-40B4-BE49-F238E27FC236}">
                <a16:creationId xmlns:a16="http://schemas.microsoft.com/office/drawing/2014/main" id="{6DB62D81-A13F-8C4B-A2A6-9D75FC194A4E}"/>
              </a:ext>
            </a:extLst>
          </p:cNvPr>
          <p:cNvSpPr>
            <a:spLocks noGrp="1"/>
          </p:cNvSpPr>
          <p:nvPr>
            <p:ph type="body" sz="quarter" idx="19" hasCustomPrompt="1"/>
          </p:nvPr>
        </p:nvSpPr>
        <p:spPr>
          <a:xfrm>
            <a:off x="2620972" y="6321057"/>
            <a:ext cx="3343027"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3BF3D00E-C121-C845-8A39-0CB60C0EE06C}"/>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726530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py 2 columns and pic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46A249F7-474E-E647-B33F-2871A9ECFF06}"/>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319688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py 2 columns and pic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84D67E25-7738-7841-AD91-181FCFB4E130}"/>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983681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py 2 columns and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7E311E94-785B-9F41-A6F3-9ADD026B81F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0395353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py 2 columns and pic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7AA7F377-0649-6F44-8725-FB909A9AA798}"/>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939204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py 2 columns and pic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3" name="Picture Placeholder 12" descr="place picture in this picture holder ">
            <a:extLst>
              <a:ext uri="{FF2B5EF4-FFF2-40B4-BE49-F238E27FC236}">
                <a16:creationId xmlns:a16="http://schemas.microsoft.com/office/drawing/2014/main" id="{AA6DC121-0344-1948-99D6-F88AB95BAE45}"/>
              </a:ext>
            </a:extLst>
          </p:cNvPr>
          <p:cNvSpPr>
            <a:spLocks noGrp="1"/>
          </p:cNvSpPr>
          <p:nvPr>
            <p:ph type="pic" sz="quarter" idx="15"/>
          </p:nvPr>
        </p:nvSpPr>
        <p:spPr>
          <a:xfrm>
            <a:off x="9144001" y="0"/>
            <a:ext cx="3047999" cy="6858000"/>
          </a:xfrm>
          <a:noFill/>
        </p:spPr>
        <p:txBody>
          <a:bodyPr anchor="ctr">
            <a:normAutofit/>
          </a:bodyPr>
          <a:lstStyle>
            <a:lvl1pPr marL="0" indent="0" algn="ctr">
              <a:buNone/>
              <a:defRPr sz="1500">
                <a:solidFill>
                  <a:schemeClr val="tx1"/>
                </a:solidFill>
              </a:defRPr>
            </a:lvl1pPr>
          </a:lstStyle>
          <a:p>
            <a:r>
              <a:rPr lang="en-GB"/>
              <a:t>Click icon to add picture</a:t>
            </a:r>
            <a:endParaRPr lang="en-GB" dirty="0"/>
          </a:p>
        </p:txBody>
      </p:sp>
      <p:sp>
        <p:nvSpPr>
          <p:cNvPr id="18" name="Text Placeholder 8">
            <a:extLst>
              <a:ext uri="{FF2B5EF4-FFF2-40B4-BE49-F238E27FC236}">
                <a16:creationId xmlns:a16="http://schemas.microsoft.com/office/drawing/2014/main" id="{0C27EBA6-646E-4640-BBD5-FE50882BB0D6}"/>
              </a:ext>
            </a:extLst>
          </p:cNvPr>
          <p:cNvSpPr>
            <a:spLocks noGrp="1"/>
          </p:cNvSpPr>
          <p:nvPr>
            <p:ph type="body" sz="quarter" idx="19" hasCustomPrompt="1"/>
          </p:nvPr>
        </p:nvSpPr>
        <p:spPr>
          <a:xfrm>
            <a:off x="3952240" y="5991224"/>
            <a:ext cx="5066575" cy="325791"/>
          </a:xfrm>
        </p:spPr>
        <p:txBody>
          <a:bodyPr anchor="b">
            <a:noAutofit/>
          </a:bodyPr>
          <a:lstStyle>
            <a:lvl1pPr marL="0" indent="0" algn="r">
              <a:lnSpc>
                <a:spcPct val="100000"/>
              </a:lnSpc>
              <a:spcBef>
                <a:spcPts val="0"/>
              </a:spcBef>
              <a:buNone/>
              <a:defRPr sz="18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Name</a:t>
            </a:r>
          </a:p>
        </p:txBody>
      </p:sp>
      <p:sp>
        <p:nvSpPr>
          <p:cNvPr id="19" name="Text Placeholder 8">
            <a:extLst>
              <a:ext uri="{FF2B5EF4-FFF2-40B4-BE49-F238E27FC236}">
                <a16:creationId xmlns:a16="http://schemas.microsoft.com/office/drawing/2014/main" id="{8AF02CC7-695C-DE4D-8D7B-6941760CA9B8}"/>
              </a:ext>
            </a:extLst>
          </p:cNvPr>
          <p:cNvSpPr>
            <a:spLocks noGrp="1"/>
          </p:cNvSpPr>
          <p:nvPr>
            <p:ph type="body" sz="quarter" idx="20" hasCustomPrompt="1"/>
          </p:nvPr>
        </p:nvSpPr>
        <p:spPr>
          <a:xfrm>
            <a:off x="3952240" y="6321057"/>
            <a:ext cx="5066575" cy="325791"/>
          </a:xfrm>
        </p:spPr>
        <p:txBody>
          <a:bodyPr anchor="t">
            <a:noAutofit/>
          </a:bodyPr>
          <a:lstStyle>
            <a:lvl1pPr marL="0" indent="0" algn="r">
              <a:lnSpc>
                <a:spcPct val="100000"/>
              </a:lnSpc>
              <a:spcBef>
                <a:spcPts val="0"/>
              </a:spcBef>
              <a:buNone/>
              <a:defRPr sz="1400" b="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Job role</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10" name="Picture 9" descr="In the service of scotland">
            <a:extLst>
              <a:ext uri="{FF2B5EF4-FFF2-40B4-BE49-F238E27FC236}">
                <a16:creationId xmlns:a16="http://schemas.microsoft.com/office/drawing/2014/main" id="{E759B1AE-80C0-DC40-9A94-6741CD4EB5F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8717115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py 2 columns and purpl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xmlns="" val="1"/>
              </a:ext>
            </a:extLst>
          </p:cNvPr>
          <p:cNvSpPr/>
          <p:nvPr userDrawn="1"/>
        </p:nvSpPr>
        <p:spPr>
          <a:xfrm>
            <a:off x="9142800" y="0"/>
            <a:ext cx="3049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B5789B9B-6875-4844-83DE-FBC34D22BEE9}"/>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2748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4103370" cy="1174034"/>
          </a:xfrm>
        </p:spPr>
        <p:txBody>
          <a:bodyPr anchor="t">
            <a:noAutofit/>
          </a:bodyPr>
          <a:lstStyle>
            <a:lvl1pPr algn="l">
              <a:lnSpc>
                <a:spcPct val="80000"/>
              </a:lnSpc>
              <a:defRPr sz="6400" cap="all" spc="0" baseline="0">
                <a:solidFill>
                  <a:schemeClr val="bg2"/>
                </a:solidFill>
                <a:latin typeface="+mj-lt"/>
              </a:defRPr>
            </a:lvl1pPr>
          </a:lstStyle>
          <a:p>
            <a:r>
              <a:rPr lang="en-GB" dirty="0"/>
              <a:t>TITLE </a:t>
            </a:r>
            <a:br>
              <a:rPr lang="en-GB" dirty="0"/>
            </a:br>
            <a:r>
              <a:rPr lang="en-GB" dirty="0"/>
              <a:t>HERE</a:t>
            </a:r>
          </a:p>
        </p:txBody>
      </p:sp>
      <p:pic>
        <p:nvPicPr>
          <p:cNvPr id="5" name="Picture 4" descr="In the Service of Scotland">
            <a:extLst>
              <a:ext uri="{FF2B5EF4-FFF2-40B4-BE49-F238E27FC236}">
                <a16:creationId xmlns:a16="http://schemas.microsoft.com/office/drawing/2014/main" id="{F75291AC-A1FF-304A-82F2-27DE1F3FB5DC}"/>
              </a:ext>
            </a:extLst>
          </p:cNvPr>
          <p:cNvPicPr>
            <a:picLocks noChangeAspect="1"/>
          </p:cNvPicPr>
          <p:nvPr/>
        </p:nvPicPr>
        <p:blipFill>
          <a:blip r:embed="rId2"/>
          <a:srcRect/>
          <a:stretch/>
        </p:blipFill>
        <p:spPr>
          <a:xfrm>
            <a:off x="793750" y="5807068"/>
            <a:ext cx="2161717" cy="6873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452780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py 2 columns and green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xmlns="" val="1"/>
              </a:ext>
            </a:extLst>
          </p:cNvPr>
          <p:cNvSpPr/>
          <p:nvPr userDrawn="1"/>
        </p:nvSpPr>
        <p:spPr>
          <a:xfrm>
            <a:off x="9142800" y="0"/>
            <a:ext cx="304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F553CE4F-A2C9-EA47-8073-1144D3EC94A6}"/>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41974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py 2 columns and re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xmlns="" val="1"/>
              </a:ext>
            </a:extLst>
          </p:cNvPr>
          <p:cNvSpPr/>
          <p:nvPr userDrawn="1"/>
        </p:nvSpPr>
        <p:spPr>
          <a:xfrm>
            <a:off x="9142800" y="0"/>
            <a:ext cx="3049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A43B362-1ED7-D541-A72C-F3133B0E4E3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205837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 2 columns and blue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xmlns="" val="1"/>
              </a:ext>
            </a:extLst>
          </p:cNvPr>
          <p:cNvSpPr/>
          <p:nvPr userDrawn="1"/>
        </p:nvSpPr>
        <p:spPr>
          <a:xfrm>
            <a:off x="9142800" y="0"/>
            <a:ext cx="304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5A09D76C-B87E-594D-BC11-E4ED6568EFE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886046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py 2 columns and re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2000" y="1260000"/>
            <a:ext cx="8101628" cy="852468"/>
          </a:xfrm>
        </p:spPr>
        <p:txBody>
          <a:bodyPr>
            <a:noAutofit/>
          </a:bodyPr>
          <a:lstStyle>
            <a:lvl1pPr>
              <a:lnSpc>
                <a:spcPct val="100000"/>
              </a:lnSpc>
              <a:defRPr sz="3100" spc="0">
                <a:solidFill>
                  <a:srgbClr val="CB4109"/>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4000"/>
            <a:ext cx="8101629" cy="3600000"/>
          </a:xfrm>
        </p:spPr>
        <p:txBody>
          <a:bodyPr numCol="2">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a:p>
            <a:pPr lvl="0"/>
            <a:r>
              <a:rPr lang="en-GB" dirty="0"/>
              <a:t/>
            </a:r>
            <a:br>
              <a:rPr lang="en-GB" dirty="0"/>
            </a:br>
            <a:endParaRPr lang="en-GB" dirty="0"/>
          </a:p>
          <a:p>
            <a:pPr lvl="0"/>
            <a:endParaRPr lang="en-GB" dirty="0"/>
          </a:p>
          <a:p>
            <a:pPr lvl="0"/>
            <a:endParaRPr lang="en-GB" dirty="0"/>
          </a:p>
          <a:p>
            <a:pPr lvl="0"/>
            <a:endParaRPr lang="en-GB" dirty="0"/>
          </a:p>
          <a:p>
            <a:pPr lvl="0"/>
            <a:endParaRPr lang="en-GB" dirty="0"/>
          </a:p>
          <a:p>
            <a:pPr lvl="0"/>
            <a:endParaRPr lang="en-GB" dirty="0"/>
          </a:p>
          <a:p>
            <a:pPr lvl="0"/>
            <a:endParaRPr lang="en-GB" dirty="0"/>
          </a:p>
          <a:p>
            <a:pPr lvl="0"/>
            <a:r>
              <a:rPr lang="en-GB" dirty="0"/>
              <a:t>Two columns</a:t>
            </a:r>
          </a:p>
        </p:txBody>
      </p:sp>
      <p:sp>
        <p:nvSpPr>
          <p:cNvPr id="10" name="Rectangle 9">
            <a:extLst>
              <a:ext uri="{FF2B5EF4-FFF2-40B4-BE49-F238E27FC236}">
                <a16:creationId xmlns:a16="http://schemas.microsoft.com/office/drawing/2014/main" id="{CF03D234-9863-0243-B337-4AC1166E8984}"/>
              </a:ext>
              <a:ext uri="{C183D7F6-B498-43B3-948B-1728B52AA6E4}">
                <adec:decorative xmlns:adec="http://schemas.microsoft.com/office/drawing/2017/decorative" xmlns="" val="1"/>
              </a:ext>
            </a:extLst>
          </p:cNvPr>
          <p:cNvSpPr/>
          <p:nvPr userDrawn="1"/>
        </p:nvSpPr>
        <p:spPr>
          <a:xfrm>
            <a:off x="9142800" y="0"/>
            <a:ext cx="3049200" cy="68580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bg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A43B362-1ED7-D541-A72C-F3133B0E4E34}"/>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730681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py 2 columns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Single column</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C34361A6-7922-4448-8F16-B3D11FBD6F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219814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py 2 columns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9F44DC48-D907-994D-96BD-216E9CFAB177}"/>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453284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p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4BBEE250-1FCC-7A42-A916-B5892B23477A}"/>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3172197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py 2 columns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DE5C85DF-3E24-864D-A6D4-966A35A3019E}"/>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954821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py 2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8625597-1C49-DF46-BA91-26FBED9EF9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512876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opy 2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8" y="1260000"/>
            <a:ext cx="10599901" cy="852468"/>
          </a:xfrm>
        </p:spPr>
        <p:txBody>
          <a:bodyPr>
            <a:noAutofit/>
          </a:bodyPr>
          <a:lstStyle>
            <a:lvl1pPr>
              <a:lnSpc>
                <a:spcPct val="100000"/>
              </a:lnSpc>
              <a:defRPr sz="3100" spc="0">
                <a:solidFill>
                  <a:srgbClr val="CB4109"/>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1999" y="2123999"/>
            <a:ext cx="10606250" cy="3645429"/>
          </a:xfrm>
        </p:spPr>
        <p:txBody>
          <a:bodyPr numCol="1">
            <a:normAutofit/>
          </a:bodyPr>
          <a:lstStyle>
            <a:lvl1pPr marL="0" indent="0">
              <a:lnSpc>
                <a:spcPct val="100000"/>
              </a:lnSpc>
              <a:spcBef>
                <a:spcPts val="0"/>
              </a:spcBef>
              <a:spcAft>
                <a:spcPts val="600"/>
              </a:spcAft>
              <a:buClrTx/>
              <a:buFont typeface="Arial" panose="020B0604020202020204" pitchFamily="34" charse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078816" y="6494463"/>
            <a:ext cx="319433" cy="365125"/>
          </a:xfrm>
        </p:spPr>
        <p:txBody>
          <a:bodyPr/>
          <a:lstStyle>
            <a:lvl1pPr>
              <a:defRPr>
                <a:solidFill>
                  <a:schemeClr val="tx1"/>
                </a:solidFill>
              </a:defRPr>
            </a:lvl1pPr>
          </a:lstStyle>
          <a:p>
            <a:fld id="{B0DC7242-389F-F94B-9C3F-D14DCC7DC795}" type="slidenum">
              <a:rPr lang="en-GB" smtClean="0"/>
              <a:pPr/>
              <a:t>‹#›</a:t>
            </a:fld>
            <a:endParaRPr lang="en-GB" dirty="0"/>
          </a:p>
        </p:txBody>
      </p:sp>
      <p:pic>
        <p:nvPicPr>
          <p:cNvPr id="8" name="Picture 7" descr="In the service of scotland">
            <a:extLst>
              <a:ext uri="{FF2B5EF4-FFF2-40B4-BE49-F238E27FC236}">
                <a16:creationId xmlns:a16="http://schemas.microsoft.com/office/drawing/2014/main" id="{38625597-1C49-DF46-BA91-26FBED9EF9A3}"/>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5221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urple">
    <p:bg>
      <p:bgPr>
        <a:solidFill>
          <a:srgbClr val="CB410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9BF1C-14CD-FD4E-B932-38F11DAA0076}"/>
              </a:ext>
            </a:extLst>
          </p:cNvPr>
          <p:cNvSpPr>
            <a:spLocks noGrp="1"/>
          </p:cNvSpPr>
          <p:nvPr>
            <p:ph type="ctrTitle" hasCustomPrompt="1"/>
          </p:nvPr>
        </p:nvSpPr>
        <p:spPr>
          <a:xfrm>
            <a:off x="793750" y="2411427"/>
            <a:ext cx="9159454" cy="1174034"/>
          </a:xfrm>
        </p:spPr>
        <p:txBody>
          <a:bodyPr wrap="square" anchor="t">
            <a:noAutofit/>
          </a:bodyPr>
          <a:lstStyle>
            <a:lvl1pPr algn="l">
              <a:lnSpc>
                <a:spcPct val="80000"/>
              </a:lnSpc>
              <a:defRPr sz="6400" cap="none" spc="0" baseline="0">
                <a:solidFill>
                  <a:schemeClr val="bg2"/>
                </a:solidFill>
              </a:defRPr>
            </a:lvl1pPr>
          </a:lstStyle>
          <a:p>
            <a:r>
              <a:rPr lang="en-GB" dirty="0"/>
              <a:t>Title </a:t>
            </a:r>
            <a:br>
              <a:rPr lang="en-GB" dirty="0"/>
            </a:br>
            <a:r>
              <a:rPr lang="en-GB" dirty="0"/>
              <a:t>here</a:t>
            </a:r>
          </a:p>
        </p:txBody>
      </p:sp>
      <p:pic>
        <p:nvPicPr>
          <p:cNvPr id="6" name="Picture 5" descr="In the Service of Scotland">
            <a:extLst>
              <a:ext uri="{FF2B5EF4-FFF2-40B4-BE49-F238E27FC236}">
                <a16:creationId xmlns:a16="http://schemas.microsoft.com/office/drawing/2014/main" id="{8FFE690C-8D97-D945-8E5E-72650468207A}"/>
              </a:ext>
            </a:extLst>
          </p:cNvPr>
          <p:cNvPicPr>
            <a:picLocks noChangeAspect="1"/>
          </p:cNvPicPr>
          <p:nvPr userDrawn="1"/>
        </p:nvPicPr>
        <p:blipFill>
          <a:blip r:embed="rId2"/>
          <a:srcRect/>
          <a:stretch/>
        </p:blipFill>
        <p:spPr>
          <a:xfrm>
            <a:off x="793750" y="5807068"/>
            <a:ext cx="2161717" cy="687394"/>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2530" y="6007773"/>
            <a:ext cx="3397284" cy="504616"/>
          </a:xfrm>
          <a:prstGeom prst="rect">
            <a:avLst/>
          </a:prstGeom>
        </p:spPr>
      </p:pic>
    </p:spTree>
    <p:extLst>
      <p:ext uri="{BB962C8B-B14F-4D97-AF65-F5344CB8AC3E}">
        <p14:creationId xmlns:p14="http://schemas.microsoft.com/office/powerpoint/2010/main" val="1038069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 and conten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3"/>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09FF3C8C-925C-0D4C-862D-032B8374049F}"/>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492409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py and conten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2"/>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53DFE22D-7D87-F34C-A799-52D2E7D5CE37}"/>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952487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py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tx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CE7E2F92-2B8C-4745-96BF-82671DF469E9}"/>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2899882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py and cont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4"/>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5F9A06AA-1EE6-734F-85F0-31016A407C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1380855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copy and conten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rgbClr val="CB4109"/>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5F9A06AA-1EE6-734F-85F0-31016A407CBB}"/>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4168569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py and conten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B9A7-4DCE-A248-95D9-092E33390549}"/>
              </a:ext>
            </a:extLst>
          </p:cNvPr>
          <p:cNvSpPr>
            <a:spLocks noGrp="1"/>
          </p:cNvSpPr>
          <p:nvPr>
            <p:ph type="title" hasCustomPrompt="1"/>
          </p:nvPr>
        </p:nvSpPr>
        <p:spPr>
          <a:xfrm>
            <a:off x="791999" y="1260000"/>
            <a:ext cx="5040000" cy="852468"/>
          </a:xfrm>
        </p:spPr>
        <p:txBody>
          <a:bodyPr>
            <a:noAutofit/>
          </a:bodyPr>
          <a:lstStyle>
            <a:lvl1pPr>
              <a:lnSpc>
                <a:spcPct val="100000"/>
              </a:lnSpc>
              <a:defRPr sz="3100" spc="0">
                <a:solidFill>
                  <a:schemeClr val="accent1"/>
                </a:solidFill>
              </a:defRPr>
            </a:lvl1pPr>
          </a:lstStyle>
          <a:p>
            <a:r>
              <a:rPr lang="en-GB" dirty="0"/>
              <a:t>Headline here</a:t>
            </a:r>
          </a:p>
        </p:txBody>
      </p:sp>
      <p:sp>
        <p:nvSpPr>
          <p:cNvPr id="3" name="Content Placeholder 2">
            <a:extLst>
              <a:ext uri="{FF2B5EF4-FFF2-40B4-BE49-F238E27FC236}">
                <a16:creationId xmlns:a16="http://schemas.microsoft.com/office/drawing/2014/main" id="{83401DA3-F2C3-E04A-A907-4C6C2237CFE0}"/>
              </a:ext>
            </a:extLst>
          </p:cNvPr>
          <p:cNvSpPr>
            <a:spLocks noGrp="1"/>
          </p:cNvSpPr>
          <p:nvPr>
            <p:ph sz="half" idx="1" hasCustomPrompt="1"/>
          </p:nvPr>
        </p:nvSpPr>
        <p:spPr>
          <a:xfrm>
            <a:off x="792000" y="2123999"/>
            <a:ext cx="5040000" cy="3600000"/>
          </a:xfrm>
        </p:spPr>
        <p:txBody>
          <a:bodyPr>
            <a:normAutofit/>
          </a:bodyPr>
          <a:lstStyle>
            <a:lvl1pPr marL="0" indent="0">
              <a:lnSpc>
                <a:spcPct val="100000"/>
              </a:lnSpc>
              <a:spcBef>
                <a:spcPts val="0"/>
              </a:spcBef>
              <a:spcAft>
                <a:spcPts val="600"/>
              </a:spcAft>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GB" dirty="0"/>
              <a:t>Copy</a:t>
            </a:r>
          </a:p>
        </p:txBody>
      </p:sp>
      <p:sp>
        <p:nvSpPr>
          <p:cNvPr id="7" name="Slide Number Placeholder 6">
            <a:extLst>
              <a:ext uri="{FF2B5EF4-FFF2-40B4-BE49-F238E27FC236}">
                <a16:creationId xmlns:a16="http://schemas.microsoft.com/office/drawing/2014/main" id="{7A5E6FD5-9654-254F-8899-0FDC000FD182}"/>
              </a:ext>
            </a:extLst>
          </p:cNvPr>
          <p:cNvSpPr>
            <a:spLocks noGrp="1"/>
          </p:cNvSpPr>
          <p:nvPr>
            <p:ph type="sldNum" sz="quarter" idx="12"/>
          </p:nvPr>
        </p:nvSpPr>
        <p:spPr>
          <a:xfrm>
            <a:off x="11157284" y="6494463"/>
            <a:ext cx="240966" cy="365125"/>
          </a:xfrm>
        </p:spPr>
        <p:txBody>
          <a:bodyPr/>
          <a:lstStyle>
            <a:lvl1pPr>
              <a:defRPr>
                <a:solidFill>
                  <a:schemeClr val="tx1"/>
                </a:solidFill>
              </a:defRPr>
            </a:lvl1pPr>
          </a:lstStyle>
          <a:p>
            <a:fld id="{B0DC7242-389F-F94B-9C3F-D14DCC7DC795}" type="slidenum">
              <a:rPr lang="en-GB" smtClean="0"/>
              <a:pPr/>
              <a:t>‹#›</a:t>
            </a:fld>
            <a:endParaRPr lang="en-GB" dirty="0"/>
          </a:p>
        </p:txBody>
      </p:sp>
      <p:sp>
        <p:nvSpPr>
          <p:cNvPr id="8" name="Content Placeholder 7" descr="placeholder for chart or graph">
            <a:extLst>
              <a:ext uri="{FF2B5EF4-FFF2-40B4-BE49-F238E27FC236}">
                <a16:creationId xmlns:a16="http://schemas.microsoft.com/office/drawing/2014/main" id="{F0AA4574-7280-044A-80E0-3BD17643AFF9}"/>
              </a:ext>
            </a:extLst>
          </p:cNvPr>
          <p:cNvSpPr>
            <a:spLocks noGrp="1"/>
          </p:cNvSpPr>
          <p:nvPr>
            <p:ph sz="quarter" idx="13" hasCustomPrompt="1"/>
          </p:nvPr>
        </p:nvSpPr>
        <p:spPr>
          <a:xfrm>
            <a:off x="6096000" y="809897"/>
            <a:ext cx="5295900" cy="5251178"/>
          </a:xfrm>
        </p:spPr>
        <p:txBody>
          <a:bodyPr anchor="ct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chart or graph</a:t>
            </a:r>
          </a:p>
        </p:txBody>
      </p:sp>
      <p:pic>
        <p:nvPicPr>
          <p:cNvPr id="9" name="Picture 8" descr="In the service of scotland">
            <a:extLst>
              <a:ext uri="{FF2B5EF4-FFF2-40B4-BE49-F238E27FC236}">
                <a16:creationId xmlns:a16="http://schemas.microsoft.com/office/drawing/2014/main" id="{7B8078B5-F5FB-964F-ADA3-C926E4710B21}"/>
              </a:ext>
            </a:extLst>
          </p:cNvPr>
          <p:cNvPicPr>
            <a:picLocks noChangeAspect="1"/>
          </p:cNvPicPr>
          <p:nvPr userDrawn="1"/>
        </p:nvPicPr>
        <p:blipFill>
          <a:blip r:embed="rId2"/>
          <a:stretch>
            <a:fillRect/>
          </a:stretch>
        </p:blipFill>
        <p:spPr>
          <a:xfrm>
            <a:off x="336550" y="5806423"/>
            <a:ext cx="2466975" cy="870169"/>
          </a:xfrm>
          <a:prstGeom prst="rect">
            <a:avLst/>
          </a:prstGeom>
        </p:spPr>
      </p:pic>
    </p:spTree>
    <p:extLst>
      <p:ext uri="{BB962C8B-B14F-4D97-AF65-F5344CB8AC3E}">
        <p14:creationId xmlns:p14="http://schemas.microsoft.com/office/powerpoint/2010/main" val="375572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iven by values">
    <p:bg>
      <p:bgPr>
        <a:solidFill>
          <a:schemeClr val="accent3"/>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FD24D427-58A6-C647-AEE5-9F9C2498592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C6A7985E-C794-154C-BCAD-1B1DA8F45467}"/>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rgbClr val="005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DD2BF59-77F8-0D47-828E-E529FF3CC3CE}"/>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1974DD0-D741-9B45-BCEF-0B8D15F5D8D2}"/>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4B45CB-38B5-B84E-8020-B24272F702E9}"/>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14E9E31-0F21-2F4F-B98A-0E49BAD50580}"/>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119835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thinking">
    <p:bg>
      <p:bgPr>
        <a:solidFill>
          <a:schemeClr val="accent2"/>
        </a:solidFill>
        <a:effectLst/>
      </p:bgPr>
    </p:bg>
    <p:spTree>
      <p:nvGrpSpPr>
        <p:cNvPr id="1" name=""/>
        <p:cNvGrpSpPr/>
        <p:nvPr/>
      </p:nvGrpSpPr>
      <p:grpSpPr>
        <a:xfrm>
          <a:off x="0" y="0"/>
          <a:ext cx="0" cy="0"/>
          <a:chOff x="0" y="0"/>
          <a:chExt cx="0" cy="0"/>
        </a:xfrm>
      </p:grpSpPr>
      <p:pic>
        <p:nvPicPr>
          <p:cNvPr id="7" name="Picture 6" descr="In the Service of Scotland">
            <a:extLst>
              <a:ext uri="{FF2B5EF4-FFF2-40B4-BE49-F238E27FC236}">
                <a16:creationId xmlns:a16="http://schemas.microsoft.com/office/drawing/2014/main" id="{7BD4F77F-4D4A-ED4C-950C-B3950AB63489}"/>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5EBE3657-D74C-2249-818F-3B7C57A976F8}"/>
              </a:ext>
              <a:ext uri="{C183D7F6-B498-43B3-948B-1728B52AA6E4}">
                <adec:decorative xmlns:adec="http://schemas.microsoft.com/office/drawing/2017/decorative" xmlns="" val="1"/>
              </a:ext>
            </a:extLst>
          </p:cNvPr>
          <p:cNvSpPr/>
          <p:nvPr userDrawn="1"/>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23935BD-7081-0A43-84C7-B84405E87190}"/>
              </a:ext>
              <a:ext uri="{C183D7F6-B498-43B3-948B-1728B52AA6E4}">
                <adec:decorative xmlns:adec="http://schemas.microsoft.com/office/drawing/2017/decorative" xmlns="" val="1"/>
              </a:ext>
            </a:extLst>
          </p:cNvPr>
          <p:cNvSpPr/>
          <p:nvPr userDrawn="1"/>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392DC63-BCAD-3D4C-BE98-59DBD165C8E2}"/>
              </a:ext>
              <a:ext uri="{C183D7F6-B498-43B3-948B-1728B52AA6E4}">
                <adec:decorative xmlns:adec="http://schemas.microsoft.com/office/drawing/2017/decorative" xmlns="" val="1"/>
              </a:ext>
            </a:extLst>
          </p:cNvPr>
          <p:cNvSpPr/>
          <p:nvPr userDrawn="1"/>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ABE475-5D76-4147-B2B4-E325E48A294C}"/>
              </a:ext>
              <a:ext uri="{C183D7F6-B498-43B3-948B-1728B52AA6E4}">
                <adec:decorative xmlns:adec="http://schemas.microsoft.com/office/drawing/2017/decorative" xmlns="" val="1"/>
              </a:ext>
            </a:extLst>
          </p:cNvPr>
          <p:cNvSpPr/>
          <p:nvPr userDrawn="1"/>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8F0E08-E366-0D49-8F57-A239E449F26C}"/>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9797" y="1455416"/>
            <a:ext cx="10058400" cy="3713120"/>
          </a:xfrm>
          <a:prstGeom prst="rect">
            <a:avLst/>
          </a:prstGeom>
        </p:spPr>
      </p:pic>
    </p:spTree>
    <p:extLst>
      <p:ext uri="{BB962C8B-B14F-4D97-AF65-F5344CB8AC3E}">
        <p14:creationId xmlns:p14="http://schemas.microsoft.com/office/powerpoint/2010/main" val="370518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ivider blue">
    <p:bg>
      <p:bgPr>
        <a:solidFill>
          <a:srgbClr val="12497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B9CE517-1F86-B344-A030-2B48132B6A03}"/>
              </a:ext>
            </a:extLst>
          </p:cNvPr>
          <p:cNvSpPr>
            <a:spLocks noGrp="1"/>
          </p:cNvSpPr>
          <p:nvPr>
            <p:ph type="ctrTitle" hasCustomPrompt="1"/>
          </p:nvPr>
        </p:nvSpPr>
        <p:spPr>
          <a:xfrm>
            <a:off x="793750" y="2411427"/>
            <a:ext cx="10604500" cy="1174034"/>
          </a:xfrm>
        </p:spPr>
        <p:txBody>
          <a:bodyPr anchor="t">
            <a:noAutofit/>
          </a:bodyPr>
          <a:lstStyle>
            <a:lvl1pPr algn="l">
              <a:lnSpc>
                <a:spcPct val="80000"/>
              </a:lnSpc>
              <a:defRPr sz="6400" cap="none" spc="0" baseline="0">
                <a:solidFill>
                  <a:schemeClr val="bg1"/>
                </a:solidFill>
                <a:latin typeface="+mj-lt"/>
              </a:defRPr>
            </a:lvl1pPr>
          </a:lstStyle>
          <a:p>
            <a:r>
              <a:rPr lang="en-GB" dirty="0"/>
              <a:t>Title </a:t>
            </a:r>
            <a:br>
              <a:rPr lang="en-GB" dirty="0"/>
            </a:br>
            <a:r>
              <a:rPr lang="en-GB" dirty="0"/>
              <a:t>here</a:t>
            </a:r>
          </a:p>
        </p:txBody>
      </p:sp>
      <p:sp>
        <p:nvSpPr>
          <p:cNvPr id="6" name="Rectangle 5">
            <a:extLst>
              <a:ext uri="{FF2B5EF4-FFF2-40B4-BE49-F238E27FC236}">
                <a16:creationId xmlns:a16="http://schemas.microsoft.com/office/drawing/2014/main" id="{6A854578-9CBA-4345-8399-EEE09F3D91B8}"/>
              </a:ext>
              <a:ext uri="{C183D7F6-B498-43B3-948B-1728B52AA6E4}">
                <adec:decorative xmlns:adec="http://schemas.microsoft.com/office/drawing/2017/decorative" xmlns="" val="1"/>
              </a:ext>
            </a:extLst>
          </p:cNvPr>
          <p:cNvSpPr/>
          <p:nvPr/>
        </p:nvSpPr>
        <p:spPr>
          <a:xfrm>
            <a:off x="12009600" y="1371600"/>
            <a:ext cx="180975"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32E8A1C-8358-514E-A22D-20680A76512D}"/>
              </a:ext>
              <a:ext uri="{C183D7F6-B498-43B3-948B-1728B52AA6E4}">
                <adec:decorative xmlns:adec="http://schemas.microsoft.com/office/drawing/2017/decorative" xmlns="" val="1"/>
              </a:ext>
            </a:extLst>
          </p:cNvPr>
          <p:cNvSpPr/>
          <p:nvPr/>
        </p:nvSpPr>
        <p:spPr>
          <a:xfrm>
            <a:off x="12009600" y="2743200"/>
            <a:ext cx="180975" cy="1371600"/>
          </a:xfrm>
          <a:prstGeom prst="rect">
            <a:avLst/>
          </a:prstGeom>
          <a:solidFill>
            <a:srgbClr val="12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4A8E05B-FB31-1043-B7E5-BD1153E5E65C}"/>
              </a:ext>
              <a:ext uri="{C183D7F6-B498-43B3-948B-1728B52AA6E4}">
                <adec:decorative xmlns:adec="http://schemas.microsoft.com/office/drawing/2017/decorative" xmlns="" val="1"/>
              </a:ext>
            </a:extLst>
          </p:cNvPr>
          <p:cNvSpPr/>
          <p:nvPr/>
        </p:nvSpPr>
        <p:spPr>
          <a:xfrm>
            <a:off x="12009600" y="4113884"/>
            <a:ext cx="180975" cy="1371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C826B91-6814-AB4D-91B5-2EEBA1702EFD}"/>
              </a:ext>
              <a:ext uri="{C183D7F6-B498-43B3-948B-1728B52AA6E4}">
                <adec:decorative xmlns:adec="http://schemas.microsoft.com/office/drawing/2017/decorative" xmlns="" val="1"/>
              </a:ext>
            </a:extLst>
          </p:cNvPr>
          <p:cNvSpPr/>
          <p:nvPr/>
        </p:nvSpPr>
        <p:spPr>
          <a:xfrm>
            <a:off x="12009600" y="5486400"/>
            <a:ext cx="180975" cy="1371600"/>
          </a:xfrm>
          <a:prstGeom prst="rect">
            <a:avLst/>
          </a:prstGeom>
          <a:solidFill>
            <a:srgbClr val="CB41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In the Service of Scotland">
            <a:extLst>
              <a:ext uri="{FF2B5EF4-FFF2-40B4-BE49-F238E27FC236}">
                <a16:creationId xmlns:a16="http://schemas.microsoft.com/office/drawing/2014/main" id="{62A6CB64-B471-174D-B13E-A8A2C2E01ADE}"/>
              </a:ext>
              <a:ext uri="{C183D7F6-B498-43B3-948B-1728B52AA6E4}">
                <adec:decorative xmlns:adec="http://schemas.microsoft.com/office/drawing/2017/decorative" xmlns="" val="0"/>
              </a:ext>
            </a:extLst>
          </p:cNvPr>
          <p:cNvPicPr>
            <a:picLocks noChangeAspect="1"/>
          </p:cNvPicPr>
          <p:nvPr userDrawn="1"/>
        </p:nvPicPr>
        <p:blipFill>
          <a:blip r:embed="rId2"/>
          <a:srcRect/>
          <a:stretch/>
        </p:blipFill>
        <p:spPr>
          <a:xfrm>
            <a:off x="793751" y="5997381"/>
            <a:ext cx="1563221" cy="497082"/>
          </a:xfrm>
          <a:prstGeom prst="rect">
            <a:avLst/>
          </a:prstGeom>
        </p:spPr>
      </p:pic>
      <p:sp>
        <p:nvSpPr>
          <p:cNvPr id="8" name="Rectangle 7">
            <a:extLst>
              <a:ext uri="{FF2B5EF4-FFF2-40B4-BE49-F238E27FC236}">
                <a16:creationId xmlns:a16="http://schemas.microsoft.com/office/drawing/2014/main" id="{80325D9F-4DDB-6F4C-8892-07D2B4E48779}"/>
              </a:ext>
              <a:ext uri="{C183D7F6-B498-43B3-948B-1728B52AA6E4}">
                <adec:decorative xmlns:adec="http://schemas.microsoft.com/office/drawing/2017/decorative" xmlns="" val="1"/>
              </a:ext>
            </a:extLst>
          </p:cNvPr>
          <p:cNvSpPr/>
          <p:nvPr userDrawn="1"/>
        </p:nvSpPr>
        <p:spPr>
          <a:xfrm>
            <a:off x="12009600" y="0"/>
            <a:ext cx="180975" cy="137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28121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82CEBA-F58A-6D4E-AADD-35EE314AAA63}"/>
              </a:ext>
            </a:extLst>
          </p:cNvPr>
          <p:cNvSpPr>
            <a:spLocks noGrp="1"/>
          </p:cNvSpPr>
          <p:nvPr>
            <p:ph type="title"/>
          </p:nvPr>
        </p:nvSpPr>
        <p:spPr>
          <a:xfrm>
            <a:off x="793750" y="365125"/>
            <a:ext cx="10604500" cy="944563"/>
          </a:xfrm>
          <a:prstGeom prst="rect">
            <a:avLst/>
          </a:prstGeom>
        </p:spPr>
        <p:txBody>
          <a:bodyPr vert="horz" lIns="0" tIns="0" rIns="0" bIns="0" rtlCol="0" anchor="t">
            <a:normAutofit/>
          </a:bodyPr>
          <a:lstStyle/>
          <a:p>
            <a:r>
              <a:rPr lang="en-GB" dirty="0"/>
              <a:t>Heading</a:t>
            </a:r>
          </a:p>
        </p:txBody>
      </p:sp>
      <p:sp>
        <p:nvSpPr>
          <p:cNvPr id="3" name="Text Placeholder 2">
            <a:extLst>
              <a:ext uri="{FF2B5EF4-FFF2-40B4-BE49-F238E27FC236}">
                <a16:creationId xmlns:a16="http://schemas.microsoft.com/office/drawing/2014/main" id="{8B69B375-9EED-394C-B715-0F6C3FE20BAF}"/>
              </a:ext>
            </a:extLst>
          </p:cNvPr>
          <p:cNvSpPr>
            <a:spLocks noGrp="1"/>
          </p:cNvSpPr>
          <p:nvPr>
            <p:ph type="body" idx="1"/>
          </p:nvPr>
        </p:nvSpPr>
        <p:spPr>
          <a:xfrm>
            <a:off x="793750" y="1627188"/>
            <a:ext cx="10598150" cy="454977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FCBA678C-B778-5B40-850E-971A70695F3B}"/>
              </a:ext>
            </a:extLst>
          </p:cNvPr>
          <p:cNvSpPr>
            <a:spLocks noGrp="1"/>
          </p:cNvSpPr>
          <p:nvPr>
            <p:ph type="sldNum" sz="quarter" idx="4"/>
          </p:nvPr>
        </p:nvSpPr>
        <p:spPr>
          <a:xfrm>
            <a:off x="8655050" y="6494463"/>
            <a:ext cx="2743200" cy="365125"/>
          </a:xfrm>
          <a:prstGeom prst="rect">
            <a:avLst/>
          </a:prstGeom>
        </p:spPr>
        <p:txBody>
          <a:bodyPr vert="horz" lIns="0" tIns="0" rIns="0" bIns="0" rtlCol="0" anchor="ctr"/>
          <a:lstStyle>
            <a:lvl1pPr algn="r">
              <a:defRPr sz="1000">
                <a:solidFill>
                  <a:schemeClr val="tx1"/>
                </a:solidFill>
              </a:defRPr>
            </a:lvl1pPr>
          </a:lstStyle>
          <a:p>
            <a:fld id="{B0DC7242-389F-F94B-9C3F-D14DCC7DC795}" type="slidenum">
              <a:rPr lang="en-GB" smtClean="0"/>
              <a:pPr/>
              <a:t>‹#›</a:t>
            </a:fld>
            <a:endParaRPr lang="en-GB" dirty="0"/>
          </a:p>
        </p:txBody>
      </p:sp>
    </p:spTree>
    <p:extLst>
      <p:ext uri="{BB962C8B-B14F-4D97-AF65-F5344CB8AC3E}">
        <p14:creationId xmlns:p14="http://schemas.microsoft.com/office/powerpoint/2010/main" val="2401495396"/>
      </p:ext>
    </p:extLst>
  </p:cSld>
  <p:clrMap bg1="lt1" tx1="dk1" bg2="lt2" tx2="dk2" accent1="accent1" accent2="accent2" accent3="accent3" accent4="accent4" accent5="accent5" accent6="accent6" hlink="hlink" folHlink="folHlink"/>
  <p:sldLayoutIdLst>
    <p:sldLayoutId id="2147483749" r:id="rId1"/>
    <p:sldLayoutId id="2147483689" r:id="rId2"/>
    <p:sldLayoutId id="2147483728" r:id="rId3"/>
    <p:sldLayoutId id="2147483786" r:id="rId4"/>
    <p:sldLayoutId id="2147483730" r:id="rId5"/>
    <p:sldLayoutId id="2147483779" r:id="rId6"/>
    <p:sldLayoutId id="2147483787" r:id="rId7"/>
    <p:sldLayoutId id="2147483788" r:id="rId8"/>
    <p:sldLayoutId id="2147483789" r:id="rId9"/>
    <p:sldLayoutId id="2147483790" r:id="rId10"/>
    <p:sldLayoutId id="2147483791" r:id="rId11"/>
    <p:sldLayoutId id="2147483690" r:id="rId12"/>
    <p:sldLayoutId id="2147483750" r:id="rId13"/>
    <p:sldLayoutId id="2147483740" r:id="rId14"/>
    <p:sldLayoutId id="2147483693" r:id="rId15"/>
    <p:sldLayoutId id="2147483692" r:id="rId16"/>
    <p:sldLayoutId id="2147483694" r:id="rId17"/>
    <p:sldLayoutId id="2147483780" r:id="rId18"/>
    <p:sldLayoutId id="2147483792" r:id="rId19"/>
    <p:sldLayoutId id="2147483795" r:id="rId20"/>
    <p:sldLayoutId id="2147483793" r:id="rId21"/>
    <p:sldLayoutId id="2147483796" r:id="rId22"/>
    <p:sldLayoutId id="2147483794" r:id="rId23"/>
    <p:sldLayoutId id="2147483797" r:id="rId24"/>
    <p:sldLayoutId id="2147483798" r:id="rId25"/>
    <p:sldLayoutId id="2147483799" r:id="rId26"/>
    <p:sldLayoutId id="2147483752" r:id="rId27"/>
    <p:sldLayoutId id="2147483785" r:id="rId28"/>
    <p:sldLayoutId id="2147483753" r:id="rId29"/>
    <p:sldLayoutId id="2147483726" r:id="rId30"/>
    <p:sldLayoutId id="2147483754" r:id="rId31"/>
    <p:sldLayoutId id="2147483755" r:id="rId32"/>
    <p:sldLayoutId id="2147483781" r:id="rId33"/>
    <p:sldLayoutId id="2147483775" r:id="rId34"/>
    <p:sldLayoutId id="2147483776" r:id="rId35"/>
    <p:sldLayoutId id="2147483722" r:id="rId36"/>
    <p:sldLayoutId id="2147483777" r:id="rId37"/>
    <p:sldLayoutId id="2147483778" r:id="rId38"/>
    <p:sldLayoutId id="2147483756" r:id="rId39"/>
    <p:sldLayoutId id="2147483757" r:id="rId40"/>
    <p:sldLayoutId id="2147483725" r:id="rId41"/>
    <p:sldLayoutId id="2147483758" r:id="rId42"/>
    <p:sldLayoutId id="2147483759" r:id="rId43"/>
    <p:sldLayoutId id="2147483760" r:id="rId44"/>
    <p:sldLayoutId id="2147483761" r:id="rId45"/>
    <p:sldLayoutId id="2147483724" r:id="rId46"/>
    <p:sldLayoutId id="2147483762" r:id="rId47"/>
    <p:sldLayoutId id="2147483763" r:id="rId48"/>
    <p:sldLayoutId id="2147483764" r:id="rId49"/>
    <p:sldLayoutId id="2147483766" r:id="rId50"/>
    <p:sldLayoutId id="2147483765" r:id="rId51"/>
    <p:sldLayoutId id="2147483736" r:id="rId52"/>
    <p:sldLayoutId id="2147483782" r:id="rId53"/>
    <p:sldLayoutId id="2147483767" r:id="rId54"/>
    <p:sldLayoutId id="2147483769" r:id="rId55"/>
    <p:sldLayoutId id="2147483770" r:id="rId56"/>
    <p:sldLayoutId id="2147483768" r:id="rId57"/>
    <p:sldLayoutId id="2147483723" r:id="rId58"/>
    <p:sldLayoutId id="2147483783" r:id="rId59"/>
    <p:sldLayoutId id="2147483771" r:id="rId60"/>
    <p:sldLayoutId id="2147483772" r:id="rId61"/>
    <p:sldLayoutId id="2147483716" r:id="rId62"/>
    <p:sldLayoutId id="2147483773" r:id="rId63"/>
    <p:sldLayoutId id="2147483784" r:id="rId64"/>
    <p:sldLayoutId id="2147483774" r:id="rId65"/>
  </p:sldLayoutIdLst>
  <p:hf hdr="0" ftr="0" dt="0"/>
  <p:txStyles>
    <p:titleStyle>
      <a:lvl1pPr algn="l" defTabSz="914400" rtl="0" eaLnBrk="1" latinLnBrk="0" hangingPunct="1">
        <a:lnSpc>
          <a:spcPct val="90000"/>
        </a:lnSpc>
        <a:spcBef>
          <a:spcPct val="0"/>
        </a:spcBef>
        <a:buNone/>
        <a:defRPr sz="4400" b="1" i="0" kern="1200" cap="none" spc="-150" baseline="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2160" userDrawn="1">
          <p15:clr>
            <a:srgbClr val="F26B43"/>
          </p15:clr>
        </p15:guide>
        <p15:guide id="9" pos="3840" userDrawn="1">
          <p15:clr>
            <a:srgbClr val="F26B43"/>
          </p15:clr>
        </p15:guide>
        <p15:guide id="10" pos="500" userDrawn="1">
          <p15:clr>
            <a:srgbClr val="F26B43"/>
          </p15:clr>
        </p15:guide>
        <p15:guide id="11" orient="horz" pos="226" userDrawn="1">
          <p15:clr>
            <a:srgbClr val="F26B43"/>
          </p15:clr>
        </p15:guide>
        <p15:guide id="12" pos="7176" userDrawn="1">
          <p15:clr>
            <a:srgbClr val="F26B43"/>
          </p15:clr>
        </p15:guide>
        <p15:guide id="13" orient="horz" pos="4091" userDrawn="1">
          <p15:clr>
            <a:srgbClr val="F26B43"/>
          </p15:clr>
        </p15:guide>
        <p15:guide id="14" orient="horz" pos="10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bodc.ac.uk/resources/inventories/cruise_inventory/search/"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fishfollower/SAM"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s://data.marine.gov.scot/dataset/scottish-scallop-stocks-results-2016-stock-assessments"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6.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49614" y="1009529"/>
            <a:ext cx="9159454" cy="1174034"/>
          </a:xfrm>
        </p:spPr>
        <p:txBody>
          <a:bodyPr/>
          <a:lstStyle/>
          <a:p>
            <a:r>
              <a:rPr lang="en-GB" sz="3600" dirty="0"/>
              <a:t>Scottish scallop stock assessments</a:t>
            </a:r>
            <a:br>
              <a:rPr lang="en-GB" sz="3600" dirty="0"/>
            </a:br>
            <a:r>
              <a:rPr lang="en-GB" sz="3600" dirty="0"/>
              <a:t/>
            </a:r>
            <a:br>
              <a:rPr lang="en-GB" sz="3600" dirty="0"/>
            </a:br>
            <a:r>
              <a:rPr lang="en-GB" sz="3600" dirty="0"/>
              <a:t/>
            </a:r>
            <a:br>
              <a:rPr lang="en-GB" sz="3600" dirty="0"/>
            </a:br>
            <a:r>
              <a:rPr lang="en-GB" sz="3600" dirty="0"/>
              <a:t/>
            </a:r>
            <a:br>
              <a:rPr lang="en-GB" sz="3600" dirty="0"/>
            </a:br>
            <a:r>
              <a:rPr lang="en-GB" sz="2400" b="0" dirty="0"/>
              <a:t>Helen Dobby, Harriet Cole, Tanja Miethe, Elisa Barreto, Shona Kinnear &amp; Lynda Blackadder</a:t>
            </a:r>
            <a:br>
              <a:rPr lang="en-GB" sz="2400" b="0" dirty="0"/>
            </a:br>
            <a:r>
              <a:rPr lang="en-GB" sz="2400" b="0" dirty="0"/>
              <a:t/>
            </a:r>
            <a:br>
              <a:rPr lang="en-GB" sz="2400" b="0" dirty="0"/>
            </a:br>
            <a:r>
              <a:rPr lang="en-GB" sz="2400" b="0" dirty="0"/>
              <a:t>Marine Directorate</a:t>
            </a:r>
            <a:br>
              <a:rPr lang="en-GB" sz="2400" b="0" dirty="0"/>
            </a:br>
            <a:r>
              <a:rPr lang="en-GB" sz="2400" b="0" dirty="0"/>
              <a:t/>
            </a:r>
            <a:br>
              <a:rPr lang="en-GB" sz="2400" b="0" dirty="0"/>
            </a:br>
            <a:r>
              <a:rPr lang="en-GB" sz="2400" b="0" dirty="0"/>
              <a:t/>
            </a:r>
            <a:br>
              <a:rPr lang="en-GB" sz="2400" b="0" dirty="0"/>
            </a:br>
            <a:r>
              <a:rPr lang="en-GB" sz="2400" b="0" dirty="0" err="1" smtClean="0"/>
              <a:t>FMAC</a:t>
            </a:r>
            <a:r>
              <a:rPr lang="en-GB" sz="2400" b="0" dirty="0" smtClean="0"/>
              <a:t> Scallop Sub Group: July 2024</a:t>
            </a:r>
            <a:endParaRPr lang="en-GB" sz="2400" b="0" dirty="0"/>
          </a:p>
        </p:txBody>
      </p:sp>
    </p:spTree>
    <p:extLst>
      <p:ext uri="{BB962C8B-B14F-4D97-AF65-F5344CB8AC3E}">
        <p14:creationId xmlns:p14="http://schemas.microsoft.com/office/powerpoint/2010/main" val="101580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88" y="352760"/>
            <a:ext cx="9777512" cy="721040"/>
          </a:xfrm>
        </p:spPr>
        <p:txBody>
          <a:bodyPr>
            <a:normAutofit/>
          </a:bodyPr>
          <a:lstStyle/>
          <a:p>
            <a:r>
              <a:rPr lang="en-GB" sz="3600" b="0" dirty="0"/>
              <a:t>Catch-at-age – </a:t>
            </a:r>
            <a:r>
              <a:rPr lang="en-GB" sz="3600" b="0" dirty="0" smtClean="0"/>
              <a:t>East </a:t>
            </a:r>
            <a:r>
              <a:rPr lang="en-GB" sz="3600" b="0" dirty="0" smtClean="0"/>
              <a:t>Coast</a:t>
            </a:r>
            <a:endParaRPr lang="en-GB" sz="3600" dirty="0">
              <a:solidFill>
                <a:srgbClr val="FF0000"/>
              </a:solidFill>
            </a:endParaRPr>
          </a:p>
        </p:txBody>
      </p:sp>
      <p:sp>
        <p:nvSpPr>
          <p:cNvPr id="3" name="Text Placeholder 2"/>
          <p:cNvSpPr>
            <a:spLocks noGrp="1"/>
          </p:cNvSpPr>
          <p:nvPr>
            <p:ph type="body" sz="quarter" idx="14"/>
          </p:nvPr>
        </p:nvSpPr>
        <p:spPr/>
        <p:txBody>
          <a:bodyPr/>
          <a:lstStyle/>
          <a:p>
            <a:endParaRPr lang="en-GB" dirty="0"/>
          </a:p>
        </p:txBody>
      </p:sp>
      <p:sp>
        <p:nvSpPr>
          <p:cNvPr id="4" name="Slide Number Placeholder 3"/>
          <p:cNvSpPr>
            <a:spLocks noGrp="1"/>
          </p:cNvSpPr>
          <p:nvPr>
            <p:ph type="sldNum" sz="quarter" idx="12"/>
          </p:nvPr>
        </p:nvSpPr>
        <p:spPr/>
        <p:txBody>
          <a:bodyPr/>
          <a:lstStyle/>
          <a:p>
            <a:fld id="{B0DC7242-389F-F94B-9C3F-D14DCC7DC795}" type="slidenum">
              <a:rPr lang="en-GB" smtClean="0"/>
              <a:t>10</a:t>
            </a:fld>
            <a:endParaRPr lang="en-GB" dirty="0"/>
          </a:p>
        </p:txBody>
      </p:sp>
      <p:sp>
        <p:nvSpPr>
          <p:cNvPr id="7" name="TextBox 6"/>
          <p:cNvSpPr txBox="1"/>
          <p:nvPr/>
        </p:nvSpPr>
        <p:spPr>
          <a:xfrm>
            <a:off x="592373" y="1021705"/>
            <a:ext cx="3094506" cy="369332"/>
          </a:xfrm>
          <a:prstGeom prst="rect">
            <a:avLst/>
          </a:prstGeom>
          <a:noFill/>
        </p:spPr>
        <p:txBody>
          <a:bodyPr wrap="square" rtlCol="0">
            <a:spAutoFit/>
          </a:bodyPr>
          <a:lstStyle/>
          <a:p>
            <a:r>
              <a:rPr lang="en-GB" dirty="0"/>
              <a:t>Catch numbers by age</a:t>
            </a:r>
          </a:p>
        </p:txBody>
      </p:sp>
      <p:sp>
        <p:nvSpPr>
          <p:cNvPr id="8" name="TextBox 7"/>
          <p:cNvSpPr txBox="1"/>
          <p:nvPr/>
        </p:nvSpPr>
        <p:spPr>
          <a:xfrm>
            <a:off x="634991" y="3842571"/>
            <a:ext cx="3783426" cy="369332"/>
          </a:xfrm>
          <a:prstGeom prst="rect">
            <a:avLst/>
          </a:prstGeom>
          <a:noFill/>
        </p:spPr>
        <p:txBody>
          <a:bodyPr wrap="square" rtlCol="0">
            <a:spAutoFit/>
          </a:bodyPr>
          <a:lstStyle/>
          <a:p>
            <a:r>
              <a:rPr lang="en-GB" dirty="0" smtClean="0"/>
              <a:t>Proportion by </a:t>
            </a:r>
            <a:r>
              <a:rPr lang="en-GB" dirty="0"/>
              <a:t>age</a:t>
            </a:r>
          </a:p>
        </p:txBody>
      </p:sp>
      <p:sp>
        <p:nvSpPr>
          <p:cNvPr id="9" name="TextBox 8"/>
          <p:cNvSpPr txBox="1"/>
          <p:nvPr/>
        </p:nvSpPr>
        <p:spPr>
          <a:xfrm>
            <a:off x="4572461" y="5292030"/>
            <a:ext cx="6825789" cy="1384995"/>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Looking to track cohorts</a:t>
            </a:r>
          </a:p>
          <a:p>
            <a:pPr marL="285750" indent="-285750">
              <a:buFont typeface="Arial" panose="020B0604020202020204" pitchFamily="34" charset="0"/>
              <a:buChar char="•"/>
            </a:pPr>
            <a:r>
              <a:rPr lang="en-GB" sz="2800" dirty="0" smtClean="0"/>
              <a:t>Low number of age 3 in recent years – poor recruitment</a:t>
            </a:r>
            <a:endParaRPr lang="en-GB" sz="2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31" y="1366973"/>
            <a:ext cx="4114809" cy="246888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27" y="4185991"/>
            <a:ext cx="4114809" cy="246888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7292" y="1482030"/>
            <a:ext cx="5715000" cy="3810000"/>
          </a:xfrm>
          <a:prstGeom prst="rect">
            <a:avLst/>
          </a:prstGeom>
        </p:spPr>
      </p:pic>
      <p:sp>
        <p:nvSpPr>
          <p:cNvPr id="15" name="TextBox 14"/>
          <p:cNvSpPr txBox="1"/>
          <p:nvPr/>
        </p:nvSpPr>
        <p:spPr>
          <a:xfrm>
            <a:off x="5902615" y="1139461"/>
            <a:ext cx="3783426" cy="369332"/>
          </a:xfrm>
          <a:prstGeom prst="rect">
            <a:avLst/>
          </a:prstGeom>
          <a:noFill/>
        </p:spPr>
        <p:txBody>
          <a:bodyPr wrap="square" rtlCol="0">
            <a:spAutoFit/>
          </a:bodyPr>
          <a:lstStyle/>
          <a:p>
            <a:r>
              <a:rPr lang="en-GB" dirty="0"/>
              <a:t>Standardised proportions by age</a:t>
            </a:r>
          </a:p>
        </p:txBody>
      </p:sp>
    </p:spTree>
    <p:extLst>
      <p:ext uri="{BB962C8B-B14F-4D97-AF65-F5344CB8AC3E}">
        <p14:creationId xmlns:p14="http://schemas.microsoft.com/office/powerpoint/2010/main" val="4293210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88" y="418468"/>
            <a:ext cx="9777512" cy="721040"/>
          </a:xfrm>
        </p:spPr>
        <p:txBody>
          <a:bodyPr>
            <a:normAutofit/>
          </a:bodyPr>
          <a:lstStyle/>
          <a:p>
            <a:r>
              <a:rPr lang="en-GB" sz="3600" b="0" dirty="0"/>
              <a:t>Weight-at-age – North East </a:t>
            </a:r>
            <a:endParaRPr lang="en-GB" sz="3600" dirty="0"/>
          </a:p>
        </p:txBody>
      </p:sp>
      <p:sp>
        <p:nvSpPr>
          <p:cNvPr id="3" name="Text Placeholder 2"/>
          <p:cNvSpPr>
            <a:spLocks noGrp="1"/>
          </p:cNvSpPr>
          <p:nvPr>
            <p:ph type="body" sz="quarter" idx="14"/>
          </p:nvPr>
        </p:nvSpPr>
        <p:spPr>
          <a:xfrm>
            <a:off x="353865" y="2501997"/>
            <a:ext cx="3270281" cy="3783330"/>
          </a:xfrm>
        </p:spPr>
        <p:txBody>
          <a:bodyPr/>
          <a:lstStyle/>
          <a:p>
            <a:r>
              <a:rPr lang="en-GB" dirty="0" smtClean="0"/>
              <a:t>No evidence of obvious trends – catch weights are variable over time</a:t>
            </a:r>
            <a:endParaRPr lang="en-GB" dirty="0"/>
          </a:p>
        </p:txBody>
      </p:sp>
      <p:sp>
        <p:nvSpPr>
          <p:cNvPr id="4" name="Slide Number Placeholder 3"/>
          <p:cNvSpPr>
            <a:spLocks noGrp="1"/>
          </p:cNvSpPr>
          <p:nvPr>
            <p:ph type="sldNum" sz="quarter" idx="12"/>
          </p:nvPr>
        </p:nvSpPr>
        <p:spPr/>
        <p:txBody>
          <a:bodyPr/>
          <a:lstStyle/>
          <a:p>
            <a:fld id="{B0DC7242-389F-F94B-9C3F-D14DCC7DC795}" type="slidenum">
              <a:rPr lang="en-GB" smtClean="0"/>
              <a:t>11</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654" y="1467848"/>
            <a:ext cx="7519747" cy="4511848"/>
          </a:xfrm>
          <a:prstGeom prst="rect">
            <a:avLst/>
          </a:prstGeom>
        </p:spPr>
      </p:pic>
    </p:spTree>
    <p:extLst>
      <p:ext uri="{BB962C8B-B14F-4D97-AF65-F5344CB8AC3E}">
        <p14:creationId xmlns:p14="http://schemas.microsoft.com/office/powerpoint/2010/main" val="1957509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a:xfrm>
            <a:off x="411352" y="448471"/>
            <a:ext cx="9777512" cy="721040"/>
          </a:xfrm>
        </p:spPr>
        <p:txBody>
          <a:bodyPr/>
          <a:lstStyle/>
          <a:p>
            <a:r>
              <a:rPr lang="en-GB" sz="3600" dirty="0"/>
              <a:t>Survey data</a:t>
            </a:r>
            <a:endParaRPr lang="en-GB" dirty="0"/>
          </a:p>
        </p:txBody>
      </p:sp>
      <p:sp>
        <p:nvSpPr>
          <p:cNvPr id="6" name="TextBox 5">
            <a:extLst>
              <a:ext uri="{FF2B5EF4-FFF2-40B4-BE49-F238E27FC236}">
                <a16:creationId xmlns:a16="http://schemas.microsoft.com/office/drawing/2014/main" id="{A946C49E-020E-EE7C-AEF9-20C2210F7827}"/>
              </a:ext>
            </a:extLst>
          </p:cNvPr>
          <p:cNvSpPr txBox="1"/>
          <p:nvPr/>
        </p:nvSpPr>
        <p:spPr>
          <a:xfrm>
            <a:off x="225745" y="1496002"/>
            <a:ext cx="6314062" cy="4570482"/>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Annual surveys</a:t>
            </a:r>
          </a:p>
          <a:p>
            <a:pPr>
              <a:lnSpc>
                <a:spcPct val="90000"/>
              </a:lnSpc>
              <a:spcBef>
                <a:spcPts val="1000"/>
              </a:spcBef>
              <a:defRPr/>
            </a:pPr>
            <a:r>
              <a:rPr lang="en-GB" sz="2000" dirty="0" smtClean="0">
                <a:latin typeface="Arial" panose="020B0604020202020204" pitchFamily="34" charset="0"/>
                <a:cs typeface="Arial" panose="020B0604020202020204" pitchFamily="34" charset="0"/>
              </a:rPr>
              <a:t>	- Shetland (Jan/Feb)</a:t>
            </a:r>
          </a:p>
          <a:p>
            <a:pPr>
              <a:lnSpc>
                <a:spcPct val="90000"/>
              </a:lnSpc>
              <a:spcBef>
                <a:spcPts val="1000"/>
              </a:spcBef>
              <a:defRPr/>
            </a:pP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West coast (Mar/Apr)</a:t>
            </a:r>
          </a:p>
          <a:p>
            <a:pPr>
              <a:lnSpc>
                <a:spcPct val="90000"/>
              </a:lnSpc>
              <a:spcBef>
                <a:spcPts val="1000"/>
              </a:spcBef>
              <a:defRPr/>
            </a:pP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East coast (Jun/Jul)</a:t>
            </a:r>
          </a:p>
          <a:p>
            <a:pPr>
              <a:lnSpc>
                <a:spcPct val="90000"/>
              </a:lnSpc>
              <a:spcBef>
                <a:spcPts val="1000"/>
              </a:spcBef>
              <a:defRPr/>
            </a:pP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Clyde (Oct/Nov)</a:t>
            </a:r>
            <a:endParaRPr lang="en-GB" sz="2000" dirty="0">
              <a:latin typeface="Arial" panose="020B0604020202020204" pitchFamily="34" charset="0"/>
              <a:cs typeface="Arial" panose="020B0604020202020204" pitchFamily="34" charset="0"/>
            </a:endParaRPr>
          </a:p>
          <a:p>
            <a:pPr marL="285750" indent="-285750">
              <a:lnSpc>
                <a:spcPct val="90000"/>
              </a:lnSpc>
              <a:spcBef>
                <a:spcPts val="1000"/>
              </a:spcBef>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Spring </a:t>
            </a:r>
            <a:r>
              <a:rPr lang="en-GB" sz="2000" dirty="0">
                <a:latin typeface="Arial" panose="020B0604020202020204" pitchFamily="34" charset="0"/>
                <a:cs typeface="Arial" panose="020B0604020202020204" pitchFamily="34" charset="0"/>
              </a:rPr>
              <a:t>loaded Newhaven type dredges </a:t>
            </a:r>
          </a:p>
          <a:p>
            <a:pPr marL="285750" indent="-285750">
              <a:lnSpc>
                <a:spcPct val="90000"/>
              </a:lnSpc>
              <a:spcBef>
                <a:spcPts val="100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6 x 9 </a:t>
            </a:r>
            <a:r>
              <a:rPr lang="en-GB" sz="2000" dirty="0" err="1">
                <a:latin typeface="Arial" panose="020B0604020202020204" pitchFamily="34" charset="0"/>
                <a:cs typeface="Arial" panose="020B0604020202020204" pitchFamily="34" charset="0"/>
              </a:rPr>
              <a:t>toothbar</a:t>
            </a:r>
            <a:r>
              <a:rPr lang="en-GB" sz="2000" dirty="0">
                <a:latin typeface="Arial" panose="020B0604020202020204" pitchFamily="34" charset="0"/>
                <a:cs typeface="Arial" panose="020B0604020202020204" pitchFamily="34" charset="0"/>
              </a:rPr>
              <a:t> and 80 mm </a:t>
            </a:r>
            <a:r>
              <a:rPr lang="en-GB" sz="2000" dirty="0" err="1" smtClean="0">
                <a:latin typeface="Arial" panose="020B0604020202020204" pitchFamily="34" charset="0"/>
                <a:cs typeface="Arial" panose="020B0604020202020204" pitchFamily="34" charset="0"/>
              </a:rPr>
              <a:t>bellyrings</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6 x 11 </a:t>
            </a:r>
            <a:r>
              <a:rPr lang="en-GB" sz="2000" dirty="0" err="1">
                <a:latin typeface="Arial" panose="020B0604020202020204" pitchFamily="34" charset="0"/>
                <a:cs typeface="Arial" panose="020B0604020202020204" pitchFamily="34" charset="0"/>
              </a:rPr>
              <a:t>toothbar</a:t>
            </a:r>
            <a:r>
              <a:rPr lang="en-GB" sz="2000" dirty="0">
                <a:latin typeface="Arial" panose="020B0604020202020204" pitchFamily="34" charset="0"/>
                <a:cs typeface="Arial" panose="020B0604020202020204" pitchFamily="34" charset="0"/>
              </a:rPr>
              <a:t> and 60 mm  </a:t>
            </a:r>
            <a:r>
              <a:rPr lang="en-GB" sz="2000" dirty="0" err="1">
                <a:latin typeface="Arial" panose="020B0604020202020204" pitchFamily="34" charset="0"/>
                <a:cs typeface="Arial" panose="020B0604020202020204" pitchFamily="34" charset="0"/>
              </a:rPr>
              <a:t>bellyrings</a:t>
            </a:r>
            <a:r>
              <a:rPr lang="en-GB" sz="2000" dirty="0">
                <a:latin typeface="Arial" panose="020B0604020202020204" pitchFamily="34" charset="0"/>
                <a:cs typeface="Arial" panose="020B0604020202020204" pitchFamily="34" charset="0"/>
              </a:rPr>
              <a:t> </a:t>
            </a:r>
          </a:p>
          <a:p>
            <a:pPr marL="285750" indent="-285750">
              <a:lnSpc>
                <a:spcPct val="90000"/>
              </a:lnSpc>
              <a:spcBef>
                <a:spcPts val="1000"/>
              </a:spcBef>
              <a:buFont typeface="Arial" panose="020B0604020202020204" pitchFamily="34" charset="0"/>
              <a:buChar char="•"/>
              <a:defRPr/>
            </a:pPr>
            <a:r>
              <a:rPr lang="en-GB" sz="2000" dirty="0">
                <a:latin typeface="Arial" panose="020B0604020202020204" pitchFamily="34" charset="0"/>
                <a:cs typeface="Arial" panose="020B0604020202020204" pitchFamily="34" charset="0"/>
              </a:rPr>
              <a:t>Fixed station </a:t>
            </a:r>
            <a:r>
              <a:rPr lang="en-GB" sz="2000" dirty="0" smtClean="0">
                <a:latin typeface="Arial" panose="020B0604020202020204" pitchFamily="34" charset="0"/>
                <a:cs typeface="Arial" panose="020B0604020202020204" pitchFamily="34" charset="0"/>
              </a:rPr>
              <a:t>design – but change in vessels</a:t>
            </a:r>
          </a:p>
          <a:p>
            <a:pPr marL="285750" indent="-285750">
              <a:lnSpc>
                <a:spcPct val="90000"/>
              </a:lnSpc>
              <a:spcBef>
                <a:spcPts val="1000"/>
              </a:spcBef>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Reports available </a:t>
            </a:r>
            <a:r>
              <a:rPr lang="en-GB" sz="2000" dirty="0">
                <a:hlinkClick r:id="rId3"/>
              </a:rPr>
              <a:t>Search the UK research cruise inventory (bodc.ac.uk</a:t>
            </a:r>
            <a:r>
              <a:rPr lang="en-GB" sz="2000" dirty="0" smtClean="0">
                <a:hlinkClick r:id="rId3"/>
              </a:rPr>
              <a:t>)</a:t>
            </a:r>
            <a:endParaRPr lang="en-GB" sz="2000" dirty="0" smtClean="0"/>
          </a:p>
          <a:p>
            <a:pPr marL="285750" indent="-285750">
              <a:lnSpc>
                <a:spcPct val="90000"/>
              </a:lnSpc>
              <a:spcBef>
                <a:spcPts val="1000"/>
              </a:spcBef>
              <a:buFont typeface="Arial" panose="020B0604020202020204" pitchFamily="34" charset="0"/>
              <a:buChar char="•"/>
              <a:defRPr/>
            </a:pPr>
            <a:endParaRPr lang="en-GB"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CB4063E-0C8D-260A-A79A-24EFE3692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316" y="328443"/>
            <a:ext cx="2614961" cy="161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9944" y="2187752"/>
            <a:ext cx="3139887" cy="436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4623" y="328443"/>
            <a:ext cx="2619375" cy="161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619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819" y="480524"/>
            <a:ext cx="9777512" cy="721040"/>
          </a:xfrm>
        </p:spPr>
        <p:txBody>
          <a:bodyPr>
            <a:normAutofit/>
          </a:bodyPr>
          <a:lstStyle/>
          <a:p>
            <a:r>
              <a:rPr lang="en-GB" sz="3600" b="0" dirty="0"/>
              <a:t>Survey </a:t>
            </a:r>
            <a:r>
              <a:rPr lang="en-GB" sz="3600" b="0" dirty="0" smtClean="0"/>
              <a:t>data – number of </a:t>
            </a:r>
            <a:r>
              <a:rPr lang="en-GB" sz="3600" b="0" dirty="0" smtClean="0"/>
              <a:t>stations</a:t>
            </a:r>
            <a:endParaRPr lang="en-GB" sz="36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368" y="1584743"/>
            <a:ext cx="6714233" cy="4028539"/>
          </a:xfrm>
          <a:prstGeom prst="rect">
            <a:avLst/>
          </a:prstGeom>
        </p:spPr>
      </p:pic>
      <p:sp>
        <p:nvSpPr>
          <p:cNvPr id="5" name="TextBox 4"/>
          <p:cNvSpPr txBox="1"/>
          <p:nvPr/>
        </p:nvSpPr>
        <p:spPr>
          <a:xfrm>
            <a:off x="200432" y="1376104"/>
            <a:ext cx="5221943"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Variable number of stations over time – often influenced by weather</a:t>
            </a:r>
            <a:endParaRPr lang="en-GB" sz="2400" dirty="0" smtClean="0"/>
          </a:p>
          <a:p>
            <a:endParaRPr lang="en-GB" sz="2400" dirty="0" smtClean="0"/>
          </a:p>
          <a:p>
            <a:pPr marL="285750" indent="-285750">
              <a:buFont typeface="Arial" panose="020B0604020202020204" pitchFamily="34" charset="0"/>
              <a:buChar char="•"/>
            </a:pPr>
            <a:r>
              <a:rPr lang="en-GB" sz="2400" dirty="0" smtClean="0"/>
              <a:t>Missing surveys (</a:t>
            </a:r>
            <a:r>
              <a:rPr lang="en-GB" sz="2400" dirty="0" err="1" smtClean="0"/>
              <a:t>COVID</a:t>
            </a:r>
            <a:r>
              <a:rPr lang="en-GB" sz="2400" dirty="0" smtClean="0"/>
              <a:t> &amp; weather)</a:t>
            </a:r>
          </a:p>
          <a:p>
            <a:endParaRPr lang="en-GB" sz="2400" dirty="0" smtClean="0"/>
          </a:p>
          <a:p>
            <a:pPr marL="285750" indent="-285750">
              <a:buFont typeface="Arial" panose="020B0604020202020204" pitchFamily="34" charset="0"/>
              <a:buChar char="•"/>
            </a:pPr>
            <a:r>
              <a:rPr lang="en-GB" sz="2400" dirty="0" smtClean="0"/>
              <a:t>Try to account for these issues in stock assessment</a:t>
            </a:r>
            <a:endParaRPr lang="en-GB" sz="2400" dirty="0" smtClean="0"/>
          </a:p>
          <a:p>
            <a:endParaRPr lang="en-GB" sz="2400" dirty="0" smtClean="0"/>
          </a:p>
          <a:p>
            <a:pPr marL="285750" indent="-285750">
              <a:buFont typeface="Arial" panose="020B0604020202020204" pitchFamily="34" charset="0"/>
              <a:buChar char="•"/>
            </a:pPr>
            <a:r>
              <a:rPr lang="en-GB" sz="2400" dirty="0" smtClean="0"/>
              <a:t>Station locations </a:t>
            </a:r>
            <a:r>
              <a:rPr lang="en-GB" sz="2400" dirty="0" smtClean="0"/>
              <a:t>compared </a:t>
            </a:r>
            <a:r>
              <a:rPr lang="en-GB" sz="2400" dirty="0" smtClean="0"/>
              <a:t>with VMS </a:t>
            </a:r>
            <a:r>
              <a:rPr lang="en-GB" sz="2400" dirty="0" smtClean="0"/>
              <a:t>to ensure appropriate spatial </a:t>
            </a:r>
            <a:r>
              <a:rPr lang="en-GB" sz="2400" dirty="0" smtClean="0"/>
              <a:t>coverage</a:t>
            </a:r>
            <a:endParaRPr lang="en-GB" sz="2400" dirty="0"/>
          </a:p>
        </p:txBody>
      </p:sp>
    </p:spTree>
    <p:extLst>
      <p:ext uri="{BB962C8B-B14F-4D97-AF65-F5344CB8AC3E}">
        <p14:creationId xmlns:p14="http://schemas.microsoft.com/office/powerpoint/2010/main" val="2130202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b="0" dirty="0"/>
              <a:t>Survey indices – East Coast</a:t>
            </a:r>
            <a:endParaRPr lang="en-GB" sz="3600" dirty="0"/>
          </a:p>
        </p:txBody>
      </p:sp>
      <p:sp>
        <p:nvSpPr>
          <p:cNvPr id="4" name="Slide Number Placeholder 3"/>
          <p:cNvSpPr>
            <a:spLocks noGrp="1"/>
          </p:cNvSpPr>
          <p:nvPr>
            <p:ph type="sldNum" sz="quarter" idx="12"/>
          </p:nvPr>
        </p:nvSpPr>
        <p:spPr/>
        <p:txBody>
          <a:bodyPr/>
          <a:lstStyle/>
          <a:p>
            <a:fld id="{B0DC7242-389F-F94B-9C3F-D14DCC7DC795}" type="slidenum">
              <a:rPr lang="en-GB" smtClean="0"/>
              <a:t>14</a:t>
            </a:fld>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 y="1146110"/>
            <a:ext cx="5486411" cy="3657607"/>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3527" b="-3527"/>
          <a:stretch/>
        </p:blipFill>
        <p:spPr>
          <a:xfrm>
            <a:off x="6483350" y="1188000"/>
            <a:ext cx="4914900" cy="4914900"/>
          </a:xfrm>
          <a:prstGeom prst="rect">
            <a:avLst/>
          </a:prstGeom>
        </p:spPr>
      </p:pic>
      <p:sp>
        <p:nvSpPr>
          <p:cNvPr id="5" name="TextBox 4"/>
          <p:cNvSpPr txBox="1"/>
          <p:nvPr/>
        </p:nvSpPr>
        <p:spPr>
          <a:xfrm>
            <a:off x="242044" y="4895385"/>
            <a:ext cx="6483350" cy="830997"/>
          </a:xfrm>
          <a:prstGeom prst="rect">
            <a:avLst/>
          </a:prstGeom>
          <a:noFill/>
        </p:spPr>
        <p:txBody>
          <a:bodyPr wrap="square" rtlCol="0">
            <a:spAutoFit/>
          </a:bodyPr>
          <a:lstStyle/>
          <a:p>
            <a:r>
              <a:rPr lang="en-GB" sz="2400" dirty="0" smtClean="0"/>
              <a:t>Looking for trends in the cohorts (plot above) or for correlations (in the plot to the right).</a:t>
            </a:r>
            <a:endParaRPr lang="en-GB" sz="2400" dirty="0"/>
          </a:p>
        </p:txBody>
      </p:sp>
    </p:spTree>
    <p:extLst>
      <p:ext uri="{BB962C8B-B14F-4D97-AF65-F5344CB8AC3E}">
        <p14:creationId xmlns:p14="http://schemas.microsoft.com/office/powerpoint/2010/main" val="399626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p:txBody>
          <a:bodyPr/>
          <a:lstStyle/>
          <a:p>
            <a:r>
              <a:rPr lang="en-GB" sz="3600" dirty="0" smtClean="0"/>
              <a:t>Assessment methods</a:t>
            </a:r>
            <a:endParaRPr lang="en-GB" sz="3600" dirty="0"/>
          </a:p>
        </p:txBody>
      </p:sp>
      <p:sp>
        <p:nvSpPr>
          <p:cNvPr id="4" name="Text Placeholder 3">
            <a:extLst>
              <a:ext uri="{FF2B5EF4-FFF2-40B4-BE49-F238E27FC236}">
                <a16:creationId xmlns:a16="http://schemas.microsoft.com/office/drawing/2014/main" id="{F5EDC13A-F5A4-641C-A7EF-2A705013AE66}"/>
              </a:ext>
            </a:extLst>
          </p:cNvPr>
          <p:cNvSpPr>
            <a:spLocks noGrp="1"/>
          </p:cNvSpPr>
          <p:nvPr>
            <p:ph type="body" sz="quarter" idx="14"/>
          </p:nvPr>
        </p:nvSpPr>
        <p:spPr>
          <a:xfrm>
            <a:off x="484089" y="1242248"/>
            <a:ext cx="10956302" cy="4696743"/>
          </a:xfrm>
        </p:spPr>
        <p:txBody>
          <a:bodyPr>
            <a:normAutofit fontScale="85000" lnSpcReduction="20000"/>
          </a:bodyPr>
          <a:lstStyle/>
          <a:p>
            <a:r>
              <a:rPr lang="en-GB" dirty="0"/>
              <a:t>Previously </a:t>
            </a:r>
            <a:r>
              <a:rPr lang="en-GB" dirty="0" smtClean="0"/>
              <a:t>TSA</a:t>
            </a:r>
            <a:endParaRPr lang="en-GB" dirty="0"/>
          </a:p>
          <a:p>
            <a:r>
              <a:rPr lang="en-GB" dirty="0"/>
              <a:t>New assessments are in </a:t>
            </a:r>
            <a:r>
              <a:rPr lang="en-GB" dirty="0" smtClean="0"/>
              <a:t>SAM</a:t>
            </a:r>
            <a:endParaRPr lang="en-GB" dirty="0"/>
          </a:p>
          <a:p>
            <a:pPr lvl="1"/>
            <a:r>
              <a:rPr lang="en-GB" dirty="0" smtClean="0"/>
              <a:t>Age-structured model</a:t>
            </a:r>
          </a:p>
          <a:p>
            <a:pPr lvl="1"/>
            <a:r>
              <a:rPr lang="en-GB" dirty="0" smtClean="0"/>
              <a:t>State-space </a:t>
            </a:r>
            <a:r>
              <a:rPr lang="en-GB" dirty="0"/>
              <a:t>model (similar to TSA) </a:t>
            </a:r>
          </a:p>
          <a:p>
            <a:pPr lvl="1"/>
            <a:r>
              <a:rPr lang="en-GB" dirty="0"/>
              <a:t>‘state equations’ define how numbers and fishing mortality evolve over time</a:t>
            </a:r>
          </a:p>
          <a:p>
            <a:pPr lvl="1"/>
            <a:r>
              <a:rPr lang="en-GB" dirty="0"/>
              <a:t>‘observation equations’ relate state vector to data</a:t>
            </a:r>
          </a:p>
          <a:p>
            <a:pPr lvl="1"/>
            <a:r>
              <a:rPr lang="en-GB" dirty="0"/>
              <a:t>Allows for (and estimates) both process and observation error</a:t>
            </a:r>
          </a:p>
          <a:p>
            <a:pPr lvl="1"/>
            <a:r>
              <a:rPr lang="en-GB" dirty="0"/>
              <a:t>Free and widely used</a:t>
            </a:r>
          </a:p>
          <a:p>
            <a:pPr lvl="1"/>
            <a:r>
              <a:rPr lang="en-GB" dirty="0"/>
              <a:t>Online </a:t>
            </a:r>
            <a:r>
              <a:rPr lang="en-GB" dirty="0" smtClean="0"/>
              <a:t>platform (stockassessment.org)</a:t>
            </a:r>
            <a:endParaRPr lang="en-GB" dirty="0"/>
          </a:p>
          <a:p>
            <a:pPr marL="0" indent="0">
              <a:buNone/>
            </a:pPr>
            <a:endParaRPr lang="en-GB" sz="1800" dirty="0"/>
          </a:p>
          <a:p>
            <a:pPr marL="0" indent="0">
              <a:buNone/>
            </a:pPr>
            <a:endParaRPr lang="en-GB" sz="1800" dirty="0"/>
          </a:p>
          <a:p>
            <a:pPr marL="0" indent="0">
              <a:buNone/>
            </a:pPr>
            <a:r>
              <a:rPr lang="en-GB" sz="1800" dirty="0"/>
              <a:t>Nielsen, A., and Berg, C. W. 2014. Estimation of time-varying selectivity in stock assessments using state-space models. Fisheries </a:t>
            </a:r>
            <a:r>
              <a:rPr lang="en-GB" sz="1800" dirty="0" err="1"/>
              <a:t>Research,158</a:t>
            </a:r>
            <a:r>
              <a:rPr lang="en-GB" sz="1800" dirty="0"/>
              <a:t>: 96 –101.</a:t>
            </a:r>
          </a:p>
          <a:p>
            <a:pPr marL="0" indent="0">
              <a:buNone/>
            </a:pPr>
            <a:endParaRPr lang="en-GB" sz="1800" dirty="0"/>
          </a:p>
          <a:p>
            <a:pPr marL="0" indent="0">
              <a:buNone/>
            </a:pPr>
            <a:r>
              <a:rPr lang="en-GB" sz="1800" dirty="0"/>
              <a:t>Berg, C. W. and A. Nielsen.  2016. Accounting for correlated observations in an age-based state-space stock assessment model. ICES Journal of Marine Science (2016), 73(7), 1788–1797. </a:t>
            </a:r>
            <a:r>
              <a:rPr lang="en-GB" sz="1800" dirty="0" err="1"/>
              <a:t>doi:10.1093</a:t>
            </a:r>
            <a:r>
              <a:rPr lang="en-GB" sz="1800" dirty="0"/>
              <a:t>/</a:t>
            </a:r>
            <a:r>
              <a:rPr lang="en-GB" sz="1800" dirty="0" err="1"/>
              <a:t>icesjms</a:t>
            </a:r>
            <a:r>
              <a:rPr lang="en-GB" sz="1800" dirty="0"/>
              <a:t>/</a:t>
            </a:r>
            <a:r>
              <a:rPr lang="en-GB" sz="1800" dirty="0" err="1"/>
              <a:t>fsw046</a:t>
            </a:r>
            <a:r>
              <a:rPr lang="en-GB" sz="1800" dirty="0"/>
              <a:t> </a:t>
            </a:r>
          </a:p>
          <a:p>
            <a:pPr marL="0" indent="0">
              <a:buNone/>
            </a:pPr>
            <a:endParaRPr lang="en-GB" sz="1800" dirty="0"/>
          </a:p>
        </p:txBody>
      </p:sp>
      <p:sp>
        <p:nvSpPr>
          <p:cNvPr id="2" name="Rectangle 1"/>
          <p:cNvSpPr/>
          <p:nvPr/>
        </p:nvSpPr>
        <p:spPr>
          <a:xfrm>
            <a:off x="3154679" y="6054209"/>
            <a:ext cx="3852337" cy="369332"/>
          </a:xfrm>
          <a:prstGeom prst="rect">
            <a:avLst/>
          </a:prstGeom>
        </p:spPr>
        <p:txBody>
          <a:bodyPr wrap="none">
            <a:spAutoFit/>
          </a:bodyPr>
          <a:lstStyle/>
          <a:p>
            <a:r>
              <a:rPr lang="en-GB" dirty="0">
                <a:hlinkClick r:id="rId3"/>
              </a:rPr>
              <a:t>https://github.com/fishfollower/SAM</a:t>
            </a:r>
            <a:r>
              <a:rPr lang="en-GB" dirty="0"/>
              <a:t> </a:t>
            </a:r>
          </a:p>
        </p:txBody>
      </p:sp>
      <p:sp>
        <p:nvSpPr>
          <p:cNvPr id="7" name="Rectangle 6"/>
          <p:cNvSpPr/>
          <p:nvPr/>
        </p:nvSpPr>
        <p:spPr>
          <a:xfrm>
            <a:off x="0" y="0"/>
            <a:ext cx="12192000" cy="155277"/>
          </a:xfrm>
          <a:prstGeom prst="rect">
            <a:avLst/>
          </a:prstGeom>
          <a:solidFill>
            <a:srgbClr val="12497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940" y="521208"/>
            <a:ext cx="2487384" cy="1865538"/>
          </a:xfrm>
          <a:prstGeom prst="rect">
            <a:avLst/>
          </a:prstGeom>
        </p:spPr>
      </p:pic>
    </p:spTree>
    <p:extLst>
      <p:ext uri="{BB962C8B-B14F-4D97-AF65-F5344CB8AC3E}">
        <p14:creationId xmlns:p14="http://schemas.microsoft.com/office/powerpoint/2010/main" val="1870857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a:xfrm>
            <a:off x="368338" y="486483"/>
            <a:ext cx="9777512" cy="721040"/>
          </a:xfrm>
        </p:spPr>
        <p:txBody>
          <a:bodyPr>
            <a:normAutofit/>
          </a:bodyPr>
          <a:lstStyle/>
          <a:p>
            <a:r>
              <a:rPr lang="en-GB" sz="3600" dirty="0" smtClean="0"/>
              <a:t>Stock assessment input </a:t>
            </a:r>
            <a:r>
              <a:rPr lang="en-GB" sz="3600" dirty="0"/>
              <a:t>data</a:t>
            </a:r>
          </a:p>
        </p:txBody>
      </p:sp>
      <p:sp>
        <p:nvSpPr>
          <p:cNvPr id="4" name="Text Placeholder 3">
            <a:extLst>
              <a:ext uri="{FF2B5EF4-FFF2-40B4-BE49-F238E27FC236}">
                <a16:creationId xmlns:a16="http://schemas.microsoft.com/office/drawing/2014/main" id="{F5EDC13A-F5A4-641C-A7EF-2A705013AE66}"/>
              </a:ext>
            </a:extLst>
          </p:cNvPr>
          <p:cNvSpPr>
            <a:spLocks noGrp="1"/>
          </p:cNvSpPr>
          <p:nvPr>
            <p:ph type="body" sz="quarter" idx="14"/>
          </p:nvPr>
        </p:nvSpPr>
        <p:spPr>
          <a:xfrm>
            <a:off x="549776" y="1242248"/>
            <a:ext cx="10536145" cy="4734345"/>
          </a:xfrm>
        </p:spPr>
        <p:txBody>
          <a:bodyPr>
            <a:normAutofit lnSpcReduction="10000"/>
          </a:bodyPr>
          <a:lstStyle/>
          <a:p>
            <a:r>
              <a:rPr lang="en-GB" dirty="0"/>
              <a:t>Catch-at-age data</a:t>
            </a:r>
          </a:p>
          <a:p>
            <a:pPr lvl="1"/>
            <a:r>
              <a:rPr lang="en-GB" dirty="0"/>
              <a:t>Ages 3-10+</a:t>
            </a:r>
          </a:p>
          <a:p>
            <a:pPr lvl="1"/>
            <a:r>
              <a:rPr lang="en-GB" dirty="0"/>
              <a:t>Final year 2022 (start year dependent on area)</a:t>
            </a:r>
          </a:p>
          <a:p>
            <a:r>
              <a:rPr lang="en-GB" dirty="0"/>
              <a:t>Survey indices</a:t>
            </a:r>
          </a:p>
          <a:p>
            <a:pPr lvl="1"/>
            <a:r>
              <a:rPr lang="en-GB" dirty="0"/>
              <a:t>Ages 3-9 (age 10+ often very noisy so </a:t>
            </a:r>
            <a:r>
              <a:rPr lang="en-GB" dirty="0" smtClean="0"/>
              <a:t>excluded)</a:t>
            </a:r>
            <a:endParaRPr lang="en-GB" dirty="0"/>
          </a:p>
          <a:p>
            <a:pPr lvl="1"/>
            <a:r>
              <a:rPr lang="en-GB" dirty="0"/>
              <a:t>Final year 2022</a:t>
            </a:r>
          </a:p>
          <a:p>
            <a:pPr lvl="1"/>
            <a:r>
              <a:rPr lang="en-GB" dirty="0"/>
              <a:t>Indices are vessel specific due to differing catchability (observed in previous assessments)</a:t>
            </a:r>
          </a:p>
          <a:p>
            <a:r>
              <a:rPr lang="en-GB" dirty="0" smtClean="0"/>
              <a:t>Weighting of </a:t>
            </a:r>
            <a:r>
              <a:rPr lang="en-GB" dirty="0"/>
              <a:t>input data</a:t>
            </a:r>
          </a:p>
          <a:p>
            <a:pPr lvl="1"/>
            <a:r>
              <a:rPr lang="en-GB" dirty="0"/>
              <a:t>U</a:t>
            </a:r>
            <a:r>
              <a:rPr lang="en-GB" dirty="0" smtClean="0"/>
              <a:t>se </a:t>
            </a:r>
            <a:r>
              <a:rPr lang="en-GB" dirty="0"/>
              <a:t>of number of survey tows/commercial samples</a:t>
            </a:r>
          </a:p>
          <a:p>
            <a:r>
              <a:rPr lang="en-GB" dirty="0" smtClean="0"/>
              <a:t>Weight </a:t>
            </a:r>
            <a:r>
              <a:rPr lang="en-GB" dirty="0"/>
              <a:t>at age and maturity at age (all assumed mature</a:t>
            </a:r>
            <a:r>
              <a:rPr lang="en-GB" dirty="0" smtClean="0"/>
              <a:t>) to </a:t>
            </a:r>
            <a:r>
              <a:rPr lang="en-GB" dirty="0"/>
              <a:t>calculate spawning biomass</a:t>
            </a:r>
          </a:p>
        </p:txBody>
      </p:sp>
      <p:sp>
        <p:nvSpPr>
          <p:cNvPr id="5" name="Rectangle 4"/>
          <p:cNvSpPr/>
          <p:nvPr/>
        </p:nvSpPr>
        <p:spPr>
          <a:xfrm>
            <a:off x="0" y="0"/>
            <a:ext cx="12192000" cy="155277"/>
          </a:xfrm>
          <a:prstGeom prst="rect">
            <a:avLst/>
          </a:prstGeom>
          <a:solidFill>
            <a:srgbClr val="12497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0157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East Coast</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062" y="486385"/>
            <a:ext cx="2971800"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062" y="3774509"/>
            <a:ext cx="2971800" cy="2971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1244" y="486385"/>
            <a:ext cx="2971800" cy="2971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0792" y="3761257"/>
            <a:ext cx="2971800" cy="2971800"/>
          </a:xfrm>
          <a:prstGeom prst="rect">
            <a:avLst/>
          </a:prstGeom>
        </p:spPr>
      </p:pic>
      <p:sp>
        <p:nvSpPr>
          <p:cNvPr id="7" name="TextBox 6"/>
          <p:cNvSpPr txBox="1"/>
          <p:nvPr/>
        </p:nvSpPr>
        <p:spPr>
          <a:xfrm>
            <a:off x="5470940" y="98868"/>
            <a:ext cx="2782957" cy="369332"/>
          </a:xfrm>
          <a:prstGeom prst="rect">
            <a:avLst/>
          </a:prstGeom>
          <a:noFill/>
        </p:spPr>
        <p:txBody>
          <a:bodyPr wrap="square" rtlCol="0">
            <a:spAutoFit/>
          </a:bodyPr>
          <a:lstStyle/>
          <a:p>
            <a:r>
              <a:rPr lang="en-GB" dirty="0" smtClean="0"/>
              <a:t>Spawning stock biomass</a:t>
            </a:r>
            <a:endParaRPr lang="en-GB" dirty="0"/>
          </a:p>
        </p:txBody>
      </p:sp>
      <p:sp>
        <p:nvSpPr>
          <p:cNvPr id="8" name="TextBox 7"/>
          <p:cNvSpPr txBox="1"/>
          <p:nvPr/>
        </p:nvSpPr>
        <p:spPr>
          <a:xfrm>
            <a:off x="8895496" y="107961"/>
            <a:ext cx="2782957" cy="369332"/>
          </a:xfrm>
          <a:prstGeom prst="rect">
            <a:avLst/>
          </a:prstGeom>
          <a:noFill/>
        </p:spPr>
        <p:txBody>
          <a:bodyPr wrap="square" rtlCol="0">
            <a:spAutoFit/>
          </a:bodyPr>
          <a:lstStyle/>
          <a:p>
            <a:r>
              <a:rPr lang="en-GB" dirty="0" smtClean="0"/>
              <a:t>Recruitment</a:t>
            </a:r>
            <a:endParaRPr lang="en-GB" dirty="0"/>
          </a:p>
        </p:txBody>
      </p:sp>
      <p:sp>
        <p:nvSpPr>
          <p:cNvPr id="9" name="TextBox 8"/>
          <p:cNvSpPr txBox="1"/>
          <p:nvPr/>
        </p:nvSpPr>
        <p:spPr>
          <a:xfrm>
            <a:off x="5447182" y="3405177"/>
            <a:ext cx="2782957" cy="369332"/>
          </a:xfrm>
          <a:prstGeom prst="rect">
            <a:avLst/>
          </a:prstGeom>
          <a:noFill/>
        </p:spPr>
        <p:txBody>
          <a:bodyPr wrap="square" rtlCol="0">
            <a:spAutoFit/>
          </a:bodyPr>
          <a:lstStyle/>
          <a:p>
            <a:r>
              <a:rPr lang="en-GB" dirty="0" smtClean="0"/>
              <a:t>Fishing mortality</a:t>
            </a:r>
            <a:endParaRPr lang="en-GB" dirty="0"/>
          </a:p>
        </p:txBody>
      </p:sp>
      <p:sp>
        <p:nvSpPr>
          <p:cNvPr id="10" name="TextBox 9"/>
          <p:cNvSpPr txBox="1"/>
          <p:nvPr/>
        </p:nvSpPr>
        <p:spPr>
          <a:xfrm>
            <a:off x="8898807" y="3405177"/>
            <a:ext cx="2782957" cy="369332"/>
          </a:xfrm>
          <a:prstGeom prst="rect">
            <a:avLst/>
          </a:prstGeom>
          <a:noFill/>
        </p:spPr>
        <p:txBody>
          <a:bodyPr wrap="square" rtlCol="0">
            <a:spAutoFit/>
          </a:bodyPr>
          <a:lstStyle/>
          <a:p>
            <a:r>
              <a:rPr lang="en-GB" dirty="0" smtClean="0"/>
              <a:t>Catch</a:t>
            </a:r>
            <a:endParaRPr lang="en-GB" dirty="0"/>
          </a:p>
        </p:txBody>
      </p:sp>
      <p:sp>
        <p:nvSpPr>
          <p:cNvPr id="11" name="TextBox 10"/>
          <p:cNvSpPr txBox="1"/>
          <p:nvPr/>
        </p:nvSpPr>
        <p:spPr>
          <a:xfrm>
            <a:off x="303522" y="1538119"/>
            <a:ext cx="4301610" cy="3693319"/>
          </a:xfrm>
          <a:prstGeom prst="rect">
            <a:avLst/>
          </a:prstGeom>
          <a:noFill/>
        </p:spPr>
        <p:txBody>
          <a:bodyPr wrap="square" rtlCol="0">
            <a:spAutoFit/>
          </a:bodyPr>
          <a:lstStyle/>
          <a:p>
            <a:r>
              <a:rPr lang="en-GB" b="1" dirty="0"/>
              <a:t> </a:t>
            </a:r>
            <a:endParaRPr lang="en-GB" dirty="0"/>
          </a:p>
          <a:p>
            <a:pPr marL="285750" indent="-285750">
              <a:buFont typeface="Arial" panose="020B0604020202020204" pitchFamily="34" charset="0"/>
              <a:buChar char="•"/>
            </a:pPr>
            <a:r>
              <a:rPr lang="en-GB" dirty="0" err="1" smtClean="0"/>
              <a:t>SSB</a:t>
            </a:r>
            <a:r>
              <a:rPr lang="en-GB" dirty="0" smtClean="0"/>
              <a:t> (Spawning Stock Biomass) declined in recent years (and is now just below long term average) due to low recruitment (scallops age 3) in recent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Substantial decline in landings since </a:t>
            </a:r>
            <a:r>
              <a:rPr lang="en-GB" dirty="0" smtClean="0"/>
              <a:t>2017 </a:t>
            </a:r>
            <a:r>
              <a:rPr lang="en-GB" dirty="0" smtClean="0"/>
              <a:t>means F (Fishing mortality) in 2022 </a:t>
            </a:r>
            <a:r>
              <a:rPr lang="en-GB" dirty="0"/>
              <a:t>is estimated to be one of the lowest of the time series</a:t>
            </a:r>
            <a:r>
              <a:rPr lang="en-GB" dirty="0" smtClean="0"/>
              <a:t>.</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260080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88" y="292606"/>
            <a:ext cx="9777512" cy="721040"/>
          </a:xfrm>
        </p:spPr>
        <p:txBody>
          <a:bodyPr>
            <a:normAutofit/>
          </a:bodyPr>
          <a:lstStyle/>
          <a:p>
            <a:r>
              <a:rPr lang="en-GB" sz="3600" dirty="0" smtClean="0"/>
              <a:t>East Coast – assessment quality</a:t>
            </a:r>
            <a:endParaRPr lang="en-GB" sz="3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793" y="1408792"/>
            <a:ext cx="5211892" cy="521189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72" y="2122170"/>
            <a:ext cx="2857500" cy="28575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5773" y="1218512"/>
            <a:ext cx="2490401" cy="249040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1614" y="3775213"/>
            <a:ext cx="2505268" cy="2505268"/>
          </a:xfrm>
          <a:prstGeom prst="rect">
            <a:avLst/>
          </a:prstGeom>
        </p:spPr>
      </p:pic>
      <p:sp>
        <p:nvSpPr>
          <p:cNvPr id="16" name="TextBox 15"/>
          <p:cNvSpPr txBox="1"/>
          <p:nvPr/>
        </p:nvSpPr>
        <p:spPr>
          <a:xfrm>
            <a:off x="7122694" y="942871"/>
            <a:ext cx="2562726" cy="461665"/>
          </a:xfrm>
          <a:prstGeom prst="rect">
            <a:avLst/>
          </a:prstGeom>
          <a:noFill/>
        </p:spPr>
        <p:txBody>
          <a:bodyPr wrap="square" rtlCol="0">
            <a:spAutoFit/>
          </a:bodyPr>
          <a:lstStyle/>
          <a:p>
            <a:r>
              <a:rPr lang="en-GB" sz="2400" dirty="0" smtClean="0"/>
              <a:t>Residuals</a:t>
            </a:r>
            <a:endParaRPr lang="en-GB" sz="2400" dirty="0"/>
          </a:p>
        </p:txBody>
      </p:sp>
      <p:sp>
        <p:nvSpPr>
          <p:cNvPr id="17" name="TextBox 16"/>
          <p:cNvSpPr txBox="1"/>
          <p:nvPr/>
        </p:nvSpPr>
        <p:spPr>
          <a:xfrm>
            <a:off x="410058" y="807605"/>
            <a:ext cx="4811647" cy="461665"/>
          </a:xfrm>
          <a:prstGeom prst="rect">
            <a:avLst/>
          </a:prstGeom>
          <a:noFill/>
        </p:spPr>
        <p:txBody>
          <a:bodyPr wrap="square" rtlCol="0">
            <a:spAutoFit/>
          </a:bodyPr>
          <a:lstStyle/>
          <a:p>
            <a:r>
              <a:rPr lang="en-GB" sz="2400" dirty="0" smtClean="0"/>
              <a:t>Comparison of model and data</a:t>
            </a:r>
            <a:endParaRPr lang="en-GB" sz="2400" dirty="0"/>
          </a:p>
        </p:txBody>
      </p:sp>
      <p:sp>
        <p:nvSpPr>
          <p:cNvPr id="18" name="TextBox 17"/>
          <p:cNvSpPr txBox="1"/>
          <p:nvPr/>
        </p:nvSpPr>
        <p:spPr>
          <a:xfrm>
            <a:off x="242307" y="4902669"/>
            <a:ext cx="3428015" cy="369332"/>
          </a:xfrm>
          <a:prstGeom prst="rect">
            <a:avLst/>
          </a:prstGeom>
          <a:noFill/>
        </p:spPr>
        <p:txBody>
          <a:bodyPr wrap="square" rtlCol="0">
            <a:spAutoFit/>
          </a:bodyPr>
          <a:lstStyle/>
          <a:p>
            <a:r>
              <a:rPr lang="en-GB" dirty="0" smtClean="0"/>
              <a:t>Catch-at-age</a:t>
            </a:r>
            <a:endParaRPr lang="en-GB" dirty="0"/>
          </a:p>
        </p:txBody>
      </p:sp>
      <p:sp>
        <p:nvSpPr>
          <p:cNvPr id="19" name="TextBox 18"/>
          <p:cNvSpPr txBox="1"/>
          <p:nvPr/>
        </p:nvSpPr>
        <p:spPr>
          <a:xfrm>
            <a:off x="3431778" y="6285814"/>
            <a:ext cx="3428015" cy="369332"/>
          </a:xfrm>
          <a:prstGeom prst="rect">
            <a:avLst/>
          </a:prstGeom>
          <a:noFill/>
        </p:spPr>
        <p:txBody>
          <a:bodyPr wrap="square" rtlCol="0">
            <a:spAutoFit/>
          </a:bodyPr>
          <a:lstStyle/>
          <a:p>
            <a:r>
              <a:rPr lang="en-GB" dirty="0" smtClean="0"/>
              <a:t>Survey numbers-at-age</a:t>
            </a:r>
            <a:endParaRPr lang="en-GB" dirty="0"/>
          </a:p>
        </p:txBody>
      </p:sp>
    </p:spTree>
    <p:extLst>
      <p:ext uri="{BB962C8B-B14F-4D97-AF65-F5344CB8AC3E}">
        <p14:creationId xmlns:p14="http://schemas.microsoft.com/office/powerpoint/2010/main" val="3525881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88" y="292606"/>
            <a:ext cx="9777512" cy="721040"/>
          </a:xfrm>
        </p:spPr>
        <p:txBody>
          <a:bodyPr>
            <a:normAutofit/>
          </a:bodyPr>
          <a:lstStyle/>
          <a:p>
            <a:r>
              <a:rPr lang="en-GB" sz="3600" dirty="0" smtClean="0"/>
              <a:t>East Coast – assessment quality</a:t>
            </a:r>
            <a:endParaRPr lang="en-GB" sz="3600" dirty="0"/>
          </a:p>
        </p:txBody>
      </p:sp>
      <p:sp>
        <p:nvSpPr>
          <p:cNvPr id="17" name="TextBox 16"/>
          <p:cNvSpPr txBox="1"/>
          <p:nvPr/>
        </p:nvSpPr>
        <p:spPr>
          <a:xfrm>
            <a:off x="470218" y="1000117"/>
            <a:ext cx="4859773" cy="523220"/>
          </a:xfrm>
          <a:prstGeom prst="rect">
            <a:avLst/>
          </a:prstGeom>
          <a:noFill/>
        </p:spPr>
        <p:txBody>
          <a:bodyPr wrap="square" rtlCol="0">
            <a:spAutoFit/>
          </a:bodyPr>
          <a:lstStyle/>
          <a:p>
            <a:r>
              <a:rPr lang="en-GB" sz="2800" dirty="0" smtClean="0"/>
              <a:t>Retrospective analysis</a:t>
            </a:r>
            <a:endParaRPr lang="en-GB"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084" y="1747633"/>
            <a:ext cx="3657600" cy="3657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90" y="1771697"/>
            <a:ext cx="36576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221" y="1771697"/>
            <a:ext cx="3657600" cy="3657600"/>
          </a:xfrm>
          <a:prstGeom prst="rect">
            <a:avLst/>
          </a:prstGeom>
        </p:spPr>
      </p:pic>
      <p:sp>
        <p:nvSpPr>
          <p:cNvPr id="18" name="TextBox 17"/>
          <p:cNvSpPr txBox="1"/>
          <p:nvPr/>
        </p:nvSpPr>
        <p:spPr>
          <a:xfrm>
            <a:off x="850814" y="1771697"/>
            <a:ext cx="2782957" cy="369332"/>
          </a:xfrm>
          <a:prstGeom prst="rect">
            <a:avLst/>
          </a:prstGeom>
          <a:noFill/>
        </p:spPr>
        <p:txBody>
          <a:bodyPr wrap="square" rtlCol="0">
            <a:spAutoFit/>
          </a:bodyPr>
          <a:lstStyle/>
          <a:p>
            <a:r>
              <a:rPr lang="en-GB" dirty="0" smtClean="0"/>
              <a:t>Biomass</a:t>
            </a:r>
            <a:endParaRPr lang="en-GB" dirty="0"/>
          </a:p>
        </p:txBody>
      </p:sp>
      <p:sp>
        <p:nvSpPr>
          <p:cNvPr id="19" name="TextBox 18"/>
          <p:cNvSpPr txBox="1"/>
          <p:nvPr/>
        </p:nvSpPr>
        <p:spPr>
          <a:xfrm>
            <a:off x="4612688" y="1763495"/>
            <a:ext cx="2782957" cy="369332"/>
          </a:xfrm>
          <a:prstGeom prst="rect">
            <a:avLst/>
          </a:prstGeom>
          <a:noFill/>
        </p:spPr>
        <p:txBody>
          <a:bodyPr wrap="square" rtlCol="0">
            <a:spAutoFit/>
          </a:bodyPr>
          <a:lstStyle/>
          <a:p>
            <a:r>
              <a:rPr lang="en-GB" dirty="0" smtClean="0"/>
              <a:t>Fishing mortality</a:t>
            </a:r>
            <a:endParaRPr lang="en-GB" dirty="0"/>
          </a:p>
        </p:txBody>
      </p:sp>
      <p:sp>
        <p:nvSpPr>
          <p:cNvPr id="20" name="TextBox 19"/>
          <p:cNvSpPr txBox="1"/>
          <p:nvPr/>
        </p:nvSpPr>
        <p:spPr>
          <a:xfrm>
            <a:off x="8344483" y="1751463"/>
            <a:ext cx="2782957" cy="369332"/>
          </a:xfrm>
          <a:prstGeom prst="rect">
            <a:avLst/>
          </a:prstGeom>
          <a:noFill/>
        </p:spPr>
        <p:txBody>
          <a:bodyPr wrap="square" rtlCol="0">
            <a:spAutoFit/>
          </a:bodyPr>
          <a:lstStyle/>
          <a:p>
            <a:r>
              <a:rPr lang="en-GB" dirty="0" smtClean="0"/>
              <a:t>Recruitment</a:t>
            </a:r>
            <a:endParaRPr lang="en-GB" dirty="0"/>
          </a:p>
        </p:txBody>
      </p:sp>
    </p:spTree>
    <p:extLst>
      <p:ext uri="{BB962C8B-B14F-4D97-AF65-F5344CB8AC3E}">
        <p14:creationId xmlns:p14="http://schemas.microsoft.com/office/powerpoint/2010/main" val="327602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a:xfrm>
            <a:off x="484088" y="417299"/>
            <a:ext cx="9777512" cy="721040"/>
          </a:xfrm>
        </p:spPr>
        <p:txBody>
          <a:bodyPr/>
          <a:lstStyle/>
          <a:p>
            <a:r>
              <a:rPr lang="en-GB" sz="3600" dirty="0"/>
              <a:t>Background</a:t>
            </a:r>
          </a:p>
        </p:txBody>
      </p:sp>
      <p:sp>
        <p:nvSpPr>
          <p:cNvPr id="4" name="Text Placeholder 3">
            <a:extLst>
              <a:ext uri="{FF2B5EF4-FFF2-40B4-BE49-F238E27FC236}">
                <a16:creationId xmlns:a16="http://schemas.microsoft.com/office/drawing/2014/main" id="{F5EDC13A-F5A4-641C-A7EF-2A705013AE66}"/>
              </a:ext>
            </a:extLst>
          </p:cNvPr>
          <p:cNvSpPr>
            <a:spLocks noGrp="1"/>
          </p:cNvSpPr>
          <p:nvPr>
            <p:ph type="body" sz="quarter" idx="14"/>
          </p:nvPr>
        </p:nvSpPr>
        <p:spPr>
          <a:xfrm>
            <a:off x="5787248" y="1291197"/>
            <a:ext cx="5790549" cy="4577040"/>
          </a:xfrm>
        </p:spPr>
        <p:txBody>
          <a:bodyPr>
            <a:normAutofit lnSpcReduction="10000"/>
          </a:bodyPr>
          <a:lstStyle/>
          <a:p>
            <a:r>
              <a:rPr lang="en-GB" dirty="0"/>
              <a:t>Previous assessments </a:t>
            </a:r>
            <a:r>
              <a:rPr lang="en-GB" dirty="0" smtClean="0"/>
              <a:t>published </a:t>
            </a:r>
            <a:r>
              <a:rPr lang="en-GB" dirty="0"/>
              <a:t>in 2017 (</a:t>
            </a:r>
            <a:r>
              <a:rPr lang="en-GB" dirty="0">
                <a:hlinkClick r:id="rId3"/>
              </a:rPr>
              <a:t>Dobby et al. 2017</a:t>
            </a:r>
            <a:r>
              <a:rPr lang="en-GB" dirty="0"/>
              <a:t>)</a:t>
            </a:r>
          </a:p>
          <a:p>
            <a:r>
              <a:rPr lang="en-GB" dirty="0"/>
              <a:t>Analytical assessments were presented for 5 assessment areas</a:t>
            </a:r>
          </a:p>
          <a:p>
            <a:r>
              <a:rPr lang="en-GB" dirty="0"/>
              <a:t>Conducted using TSA – a state space age structured model (developed in-house)</a:t>
            </a:r>
          </a:p>
          <a:p>
            <a:r>
              <a:rPr lang="en-GB" dirty="0"/>
              <a:t>Included catch data to 2015 and survey data to </a:t>
            </a:r>
            <a:r>
              <a:rPr lang="en-GB" dirty="0" smtClean="0"/>
              <a:t>2016</a:t>
            </a:r>
          </a:p>
          <a:p>
            <a:r>
              <a:rPr lang="en-GB" b="1" dirty="0" smtClean="0"/>
              <a:t>Updated assessments using SAM and data to 2022</a:t>
            </a:r>
            <a:endParaRPr lang="en-GB" b="1" dirty="0"/>
          </a:p>
        </p:txBody>
      </p:sp>
      <p:sp>
        <p:nvSpPr>
          <p:cNvPr id="13" name="Rectangle 12"/>
          <p:cNvSpPr/>
          <p:nvPr/>
        </p:nvSpPr>
        <p:spPr>
          <a:xfrm>
            <a:off x="321370" y="5797845"/>
            <a:ext cx="2975648" cy="900792"/>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a:grpSpLocks noChangeAspect="1"/>
          </p:cNvGrpSpPr>
          <p:nvPr/>
        </p:nvGrpSpPr>
        <p:grpSpPr>
          <a:xfrm>
            <a:off x="250723" y="920748"/>
            <a:ext cx="5367438" cy="5367438"/>
            <a:chOff x="250392" y="921781"/>
            <a:chExt cx="5262194" cy="5262194"/>
          </a:xfrm>
        </p:grpSpPr>
        <p:grpSp>
          <p:nvGrpSpPr>
            <p:cNvPr id="12" name="Group 11"/>
            <p:cNvGrpSpPr/>
            <p:nvPr/>
          </p:nvGrpSpPr>
          <p:grpSpPr>
            <a:xfrm>
              <a:off x="250392" y="921781"/>
              <a:ext cx="5262194" cy="5262194"/>
              <a:chOff x="250392" y="921781"/>
              <a:chExt cx="5262194" cy="5262194"/>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392" y="921781"/>
                <a:ext cx="5262194" cy="5262194"/>
              </a:xfrm>
              <a:prstGeom prst="rect">
                <a:avLst/>
              </a:prstGeom>
            </p:spPr>
          </p:pic>
          <p:sp>
            <p:nvSpPr>
              <p:cNvPr id="5" name="TextBox 4"/>
              <p:cNvSpPr txBox="1"/>
              <p:nvPr/>
            </p:nvSpPr>
            <p:spPr>
              <a:xfrm>
                <a:off x="4060620" y="3295728"/>
                <a:ext cx="1101213" cy="584775"/>
              </a:xfrm>
              <a:prstGeom prst="rect">
                <a:avLst/>
              </a:prstGeom>
              <a:noFill/>
            </p:spPr>
            <p:txBody>
              <a:bodyPr wrap="square" rtlCol="0">
                <a:spAutoFit/>
              </a:bodyPr>
              <a:lstStyle/>
              <a:p>
                <a:r>
                  <a:rPr lang="en-GB" sz="1600" dirty="0"/>
                  <a:t>East Coast</a:t>
                </a:r>
              </a:p>
            </p:txBody>
          </p:sp>
          <p:sp>
            <p:nvSpPr>
              <p:cNvPr id="6" name="TextBox 5"/>
              <p:cNvSpPr txBox="1"/>
              <p:nvPr/>
            </p:nvSpPr>
            <p:spPr>
              <a:xfrm>
                <a:off x="2516955" y="2566220"/>
                <a:ext cx="1150271" cy="338554"/>
              </a:xfrm>
              <a:prstGeom prst="rect">
                <a:avLst/>
              </a:prstGeom>
              <a:noFill/>
            </p:spPr>
            <p:txBody>
              <a:bodyPr wrap="square" rtlCol="0">
                <a:spAutoFit/>
              </a:bodyPr>
              <a:lstStyle/>
              <a:p>
                <a:r>
                  <a:rPr lang="en-GB" sz="1600" dirty="0"/>
                  <a:t>Orkney</a:t>
                </a:r>
              </a:p>
            </p:txBody>
          </p:sp>
          <p:sp>
            <p:nvSpPr>
              <p:cNvPr id="7" name="TextBox 6"/>
              <p:cNvSpPr txBox="1"/>
              <p:nvPr/>
            </p:nvSpPr>
            <p:spPr>
              <a:xfrm>
                <a:off x="1140541" y="2823104"/>
                <a:ext cx="1406013" cy="338554"/>
              </a:xfrm>
              <a:prstGeom prst="rect">
                <a:avLst/>
              </a:prstGeom>
              <a:noFill/>
            </p:spPr>
            <p:txBody>
              <a:bodyPr wrap="square" rtlCol="0">
                <a:spAutoFit/>
              </a:bodyPr>
              <a:lstStyle/>
              <a:p>
                <a:r>
                  <a:rPr lang="en-GB" sz="1600" dirty="0"/>
                  <a:t>North West</a:t>
                </a:r>
              </a:p>
            </p:txBody>
          </p:sp>
          <p:sp>
            <p:nvSpPr>
              <p:cNvPr id="9" name="TextBox 8"/>
              <p:cNvSpPr txBox="1"/>
              <p:nvPr/>
            </p:nvSpPr>
            <p:spPr>
              <a:xfrm>
                <a:off x="1460091" y="4160002"/>
                <a:ext cx="958644" cy="584775"/>
              </a:xfrm>
              <a:prstGeom prst="rect">
                <a:avLst/>
              </a:prstGeom>
              <a:noFill/>
            </p:spPr>
            <p:txBody>
              <a:bodyPr wrap="square" rtlCol="0">
                <a:spAutoFit/>
              </a:bodyPr>
              <a:lstStyle/>
              <a:p>
                <a:r>
                  <a:rPr lang="en-GB" sz="1600" dirty="0"/>
                  <a:t>West of Kintyre</a:t>
                </a:r>
              </a:p>
            </p:txBody>
          </p:sp>
          <p:sp>
            <p:nvSpPr>
              <p:cNvPr id="11" name="TextBox 10"/>
              <p:cNvSpPr txBox="1"/>
              <p:nvPr/>
            </p:nvSpPr>
            <p:spPr>
              <a:xfrm>
                <a:off x="3352802" y="1672218"/>
                <a:ext cx="1312606" cy="338554"/>
              </a:xfrm>
              <a:prstGeom prst="rect">
                <a:avLst/>
              </a:prstGeom>
              <a:noFill/>
            </p:spPr>
            <p:txBody>
              <a:bodyPr wrap="square" rtlCol="0">
                <a:spAutoFit/>
              </a:bodyPr>
              <a:lstStyle/>
              <a:p>
                <a:r>
                  <a:rPr lang="en-GB" sz="1600" dirty="0"/>
                  <a:t>Shetland</a:t>
                </a:r>
              </a:p>
            </p:txBody>
          </p:sp>
        </p:grpSp>
        <p:sp>
          <p:nvSpPr>
            <p:cNvPr id="8" name="TextBox 7"/>
            <p:cNvSpPr txBox="1"/>
            <p:nvPr/>
          </p:nvSpPr>
          <p:spPr>
            <a:xfrm>
              <a:off x="2418735" y="4087784"/>
              <a:ext cx="818221" cy="338554"/>
            </a:xfrm>
            <a:prstGeom prst="rect">
              <a:avLst/>
            </a:prstGeom>
            <a:noFill/>
          </p:spPr>
          <p:txBody>
            <a:bodyPr wrap="square" rtlCol="0">
              <a:spAutoFit/>
            </a:bodyPr>
            <a:lstStyle/>
            <a:p>
              <a:r>
                <a:rPr lang="en-GB" sz="1600" dirty="0"/>
                <a:t>Clyde</a:t>
              </a:r>
            </a:p>
          </p:txBody>
        </p:sp>
        <p:sp>
          <p:nvSpPr>
            <p:cNvPr id="10" name="TextBox 9"/>
            <p:cNvSpPr txBox="1"/>
            <p:nvPr/>
          </p:nvSpPr>
          <p:spPr>
            <a:xfrm>
              <a:off x="3510014" y="2818189"/>
              <a:ext cx="1061986" cy="584775"/>
            </a:xfrm>
            <a:prstGeom prst="rect">
              <a:avLst/>
            </a:prstGeom>
            <a:noFill/>
          </p:spPr>
          <p:txBody>
            <a:bodyPr wrap="square" rtlCol="0">
              <a:spAutoFit/>
            </a:bodyPr>
            <a:lstStyle/>
            <a:p>
              <a:r>
                <a:rPr lang="en-GB" sz="1600" dirty="0"/>
                <a:t>North East</a:t>
              </a:r>
            </a:p>
          </p:txBody>
        </p:sp>
      </p:grpSp>
      <p:sp>
        <p:nvSpPr>
          <p:cNvPr id="14" name="Rectangle 13"/>
          <p:cNvSpPr/>
          <p:nvPr/>
        </p:nvSpPr>
        <p:spPr>
          <a:xfrm>
            <a:off x="0" y="0"/>
            <a:ext cx="12192000" cy="155277"/>
          </a:xfrm>
          <a:prstGeom prst="rect">
            <a:avLst/>
          </a:prstGeom>
          <a:solidFill>
            <a:srgbClr val="12497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5825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North East</a:t>
            </a:r>
            <a:endParaRPr lang="en-GB" sz="3600" dirty="0"/>
          </a:p>
        </p:txBody>
      </p:sp>
      <p:sp>
        <p:nvSpPr>
          <p:cNvPr id="7" name="TextBox 6"/>
          <p:cNvSpPr txBox="1"/>
          <p:nvPr/>
        </p:nvSpPr>
        <p:spPr>
          <a:xfrm>
            <a:off x="5470940" y="125372"/>
            <a:ext cx="2782957" cy="369332"/>
          </a:xfrm>
          <a:prstGeom prst="rect">
            <a:avLst/>
          </a:prstGeom>
          <a:noFill/>
        </p:spPr>
        <p:txBody>
          <a:bodyPr wrap="square" rtlCol="0">
            <a:spAutoFit/>
          </a:bodyPr>
          <a:lstStyle/>
          <a:p>
            <a:r>
              <a:rPr lang="en-GB" dirty="0" smtClean="0"/>
              <a:t>Spawning stock biomass</a:t>
            </a:r>
            <a:endParaRPr lang="en-GB" dirty="0"/>
          </a:p>
        </p:txBody>
      </p:sp>
      <p:sp>
        <p:nvSpPr>
          <p:cNvPr id="8" name="TextBox 7"/>
          <p:cNvSpPr txBox="1"/>
          <p:nvPr/>
        </p:nvSpPr>
        <p:spPr>
          <a:xfrm>
            <a:off x="8895496" y="107961"/>
            <a:ext cx="2782957" cy="369332"/>
          </a:xfrm>
          <a:prstGeom prst="rect">
            <a:avLst/>
          </a:prstGeom>
          <a:noFill/>
        </p:spPr>
        <p:txBody>
          <a:bodyPr wrap="square" rtlCol="0">
            <a:spAutoFit/>
          </a:bodyPr>
          <a:lstStyle/>
          <a:p>
            <a:r>
              <a:rPr lang="en-GB" dirty="0" smtClean="0"/>
              <a:t>Recruitment</a:t>
            </a: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200" y="565035"/>
            <a:ext cx="2971800" cy="2971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0" y="3705848"/>
            <a:ext cx="2971800" cy="29718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982" y="565035"/>
            <a:ext cx="2971800" cy="29718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8982" y="3705848"/>
            <a:ext cx="2971800" cy="2971800"/>
          </a:xfrm>
          <a:prstGeom prst="rect">
            <a:avLst/>
          </a:prstGeom>
        </p:spPr>
      </p:pic>
      <p:sp>
        <p:nvSpPr>
          <p:cNvPr id="9" name="TextBox 8"/>
          <p:cNvSpPr txBox="1"/>
          <p:nvPr/>
        </p:nvSpPr>
        <p:spPr>
          <a:xfrm>
            <a:off x="5447182" y="3405177"/>
            <a:ext cx="2782957" cy="369332"/>
          </a:xfrm>
          <a:prstGeom prst="rect">
            <a:avLst/>
          </a:prstGeom>
          <a:noFill/>
        </p:spPr>
        <p:txBody>
          <a:bodyPr wrap="square" rtlCol="0">
            <a:spAutoFit/>
          </a:bodyPr>
          <a:lstStyle/>
          <a:p>
            <a:r>
              <a:rPr lang="en-GB" dirty="0" smtClean="0"/>
              <a:t>Fishing mortality</a:t>
            </a:r>
            <a:endParaRPr lang="en-GB" dirty="0"/>
          </a:p>
        </p:txBody>
      </p:sp>
      <p:sp>
        <p:nvSpPr>
          <p:cNvPr id="10" name="TextBox 9"/>
          <p:cNvSpPr txBox="1"/>
          <p:nvPr/>
        </p:nvSpPr>
        <p:spPr>
          <a:xfrm>
            <a:off x="8898807" y="3405177"/>
            <a:ext cx="2782957" cy="369332"/>
          </a:xfrm>
          <a:prstGeom prst="rect">
            <a:avLst/>
          </a:prstGeom>
          <a:noFill/>
        </p:spPr>
        <p:txBody>
          <a:bodyPr wrap="square" rtlCol="0">
            <a:spAutoFit/>
          </a:bodyPr>
          <a:lstStyle/>
          <a:p>
            <a:r>
              <a:rPr lang="en-GB" dirty="0" smtClean="0"/>
              <a:t>Catch</a:t>
            </a:r>
            <a:endParaRPr lang="en-GB" dirty="0"/>
          </a:p>
        </p:txBody>
      </p:sp>
      <p:sp>
        <p:nvSpPr>
          <p:cNvPr id="15" name="TextBox 14"/>
          <p:cNvSpPr txBox="1"/>
          <p:nvPr/>
        </p:nvSpPr>
        <p:spPr>
          <a:xfrm>
            <a:off x="303522" y="1242248"/>
            <a:ext cx="4301610" cy="4247317"/>
          </a:xfrm>
          <a:prstGeom prst="rect">
            <a:avLst/>
          </a:prstGeom>
          <a:noFill/>
        </p:spPr>
        <p:txBody>
          <a:bodyPr wrap="square" rtlCol="0">
            <a:spAutoFit/>
          </a:bodyPr>
          <a:lstStyle/>
          <a:p>
            <a:r>
              <a:rPr lang="en-GB" b="1" dirty="0"/>
              <a:t> </a:t>
            </a:r>
            <a:endParaRPr lang="en-GB" b="1" dirty="0" smtClean="0"/>
          </a:p>
          <a:p>
            <a:endParaRPr lang="en-GB" b="1" dirty="0"/>
          </a:p>
          <a:p>
            <a:pPr marL="285750" indent="-285750">
              <a:buFont typeface="Arial" panose="020B0604020202020204" pitchFamily="34" charset="0"/>
              <a:buChar char="•"/>
            </a:pPr>
            <a:r>
              <a:rPr lang="en-GB" dirty="0" smtClean="0"/>
              <a:t>Spawning Stock Biomass (</a:t>
            </a:r>
            <a:r>
              <a:rPr lang="en-GB" dirty="0" err="1" smtClean="0"/>
              <a:t>SSB</a:t>
            </a:r>
            <a:r>
              <a:rPr lang="en-GB" dirty="0" smtClean="0"/>
              <a:t>) and recruitment are </a:t>
            </a:r>
            <a:r>
              <a:rPr lang="en-GB" dirty="0"/>
              <a:t>estimated to be around the long term average.  </a:t>
            </a:r>
            <a:endParaRPr lang="en-GB" dirty="0" smtClean="0"/>
          </a:p>
          <a:p>
            <a:endParaRPr lang="en-GB" dirty="0"/>
          </a:p>
          <a:p>
            <a:endParaRPr lang="en-GB" dirty="0" smtClean="0"/>
          </a:p>
          <a:p>
            <a:pPr marL="285750" indent="-285750">
              <a:buFont typeface="Arial" panose="020B0604020202020204" pitchFamily="34" charset="0"/>
              <a:buChar char="•"/>
            </a:pPr>
            <a:r>
              <a:rPr lang="en-GB" dirty="0" smtClean="0"/>
              <a:t>Estimated </a:t>
            </a:r>
            <a:r>
              <a:rPr lang="en-GB" dirty="0"/>
              <a:t>F appears to fluctuate without trend (according to fluctuations in the landings) and in 2022 is estimated to be just below the time series average.</a:t>
            </a:r>
            <a:endParaRPr lang="en-GB" b="1" dirty="0" smtClean="0"/>
          </a:p>
          <a:p>
            <a:endParaRPr lang="en-GB" b="1" dirty="0"/>
          </a:p>
          <a:p>
            <a:endParaRPr lang="en-GB" dirty="0"/>
          </a:p>
          <a:p>
            <a:endParaRPr lang="en-GB" dirty="0"/>
          </a:p>
        </p:txBody>
      </p:sp>
    </p:spTree>
    <p:extLst>
      <p:ext uri="{BB962C8B-B14F-4D97-AF65-F5344CB8AC3E}">
        <p14:creationId xmlns:p14="http://schemas.microsoft.com/office/powerpoint/2010/main" val="2936260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Shetland</a:t>
            </a:r>
            <a:endParaRPr lang="en-GB" sz="3600" dirty="0"/>
          </a:p>
        </p:txBody>
      </p:sp>
      <p:sp>
        <p:nvSpPr>
          <p:cNvPr id="7" name="TextBox 6"/>
          <p:cNvSpPr txBox="1"/>
          <p:nvPr/>
        </p:nvSpPr>
        <p:spPr>
          <a:xfrm>
            <a:off x="5470940" y="151876"/>
            <a:ext cx="2782957" cy="369332"/>
          </a:xfrm>
          <a:prstGeom prst="rect">
            <a:avLst/>
          </a:prstGeom>
          <a:noFill/>
        </p:spPr>
        <p:txBody>
          <a:bodyPr wrap="square" rtlCol="0">
            <a:spAutoFit/>
          </a:bodyPr>
          <a:lstStyle/>
          <a:p>
            <a:r>
              <a:rPr lang="en-GB" dirty="0" smtClean="0"/>
              <a:t>Spawning stock biomass</a:t>
            </a:r>
            <a:endParaRPr lang="en-GB" dirty="0"/>
          </a:p>
        </p:txBody>
      </p:sp>
      <p:sp>
        <p:nvSpPr>
          <p:cNvPr id="8" name="TextBox 7"/>
          <p:cNvSpPr txBox="1"/>
          <p:nvPr/>
        </p:nvSpPr>
        <p:spPr>
          <a:xfrm>
            <a:off x="8895496" y="107961"/>
            <a:ext cx="2782957" cy="369332"/>
          </a:xfrm>
          <a:prstGeom prst="rect">
            <a:avLst/>
          </a:prstGeom>
          <a:noFill/>
        </p:spPr>
        <p:txBody>
          <a:bodyPr wrap="square" rtlCol="0">
            <a:spAutoFit/>
          </a:bodyPr>
          <a:lstStyle/>
          <a:p>
            <a:r>
              <a:rPr lang="en-GB" dirty="0" smtClean="0"/>
              <a:t>Recruitment</a:t>
            </a:r>
            <a:endParaRPr lang="en-GB" dirty="0"/>
          </a:p>
        </p:txBody>
      </p:sp>
      <p:sp>
        <p:nvSpPr>
          <p:cNvPr id="9" name="TextBox 8"/>
          <p:cNvSpPr txBox="1"/>
          <p:nvPr/>
        </p:nvSpPr>
        <p:spPr>
          <a:xfrm>
            <a:off x="5447182" y="3405177"/>
            <a:ext cx="2782957" cy="369332"/>
          </a:xfrm>
          <a:prstGeom prst="rect">
            <a:avLst/>
          </a:prstGeom>
          <a:noFill/>
        </p:spPr>
        <p:txBody>
          <a:bodyPr wrap="square" rtlCol="0">
            <a:spAutoFit/>
          </a:bodyPr>
          <a:lstStyle/>
          <a:p>
            <a:r>
              <a:rPr lang="en-GB" dirty="0" smtClean="0"/>
              <a:t>Fishing mortality</a:t>
            </a:r>
            <a:endParaRPr lang="en-GB" dirty="0"/>
          </a:p>
        </p:txBody>
      </p:sp>
      <p:sp>
        <p:nvSpPr>
          <p:cNvPr id="10" name="TextBox 9"/>
          <p:cNvSpPr txBox="1"/>
          <p:nvPr/>
        </p:nvSpPr>
        <p:spPr>
          <a:xfrm>
            <a:off x="8898807" y="3405177"/>
            <a:ext cx="2782957" cy="369332"/>
          </a:xfrm>
          <a:prstGeom prst="rect">
            <a:avLst/>
          </a:prstGeom>
          <a:noFill/>
        </p:spPr>
        <p:txBody>
          <a:bodyPr wrap="square" rtlCol="0">
            <a:spAutoFit/>
          </a:bodyPr>
          <a:lstStyle/>
          <a:p>
            <a:r>
              <a:rPr lang="en-GB" dirty="0" smtClean="0"/>
              <a:t>Catch</a:t>
            </a:r>
            <a:endParaRPr lang="en-GB"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749" y="521208"/>
            <a:ext cx="2971800" cy="297180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0940" y="3774509"/>
            <a:ext cx="2971800" cy="29718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7200" y="521208"/>
            <a:ext cx="2971800" cy="297180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7200" y="3774509"/>
            <a:ext cx="2971800" cy="2971800"/>
          </a:xfrm>
          <a:prstGeom prst="rect">
            <a:avLst/>
          </a:prstGeom>
        </p:spPr>
      </p:pic>
      <p:sp>
        <p:nvSpPr>
          <p:cNvPr id="11" name="TextBox 10"/>
          <p:cNvSpPr txBox="1"/>
          <p:nvPr/>
        </p:nvSpPr>
        <p:spPr>
          <a:xfrm>
            <a:off x="330320" y="1286163"/>
            <a:ext cx="4902626" cy="3970318"/>
          </a:xfrm>
          <a:prstGeom prst="rect">
            <a:avLst/>
          </a:prstGeom>
          <a:noFill/>
        </p:spPr>
        <p:txBody>
          <a:bodyPr wrap="square" rtlCol="0">
            <a:spAutoFit/>
          </a:bodyPr>
          <a:lstStyle/>
          <a:p>
            <a:r>
              <a:rPr lang="en-GB" b="1" dirty="0"/>
              <a:t> </a:t>
            </a:r>
            <a:endParaRPr lang="en-GB" b="1" dirty="0" smtClean="0"/>
          </a:p>
          <a:p>
            <a:endParaRPr lang="en-GB" b="1"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S</a:t>
            </a:r>
            <a:r>
              <a:rPr lang="en-GB" dirty="0" smtClean="0"/>
              <a:t>ubstantially </a:t>
            </a:r>
            <a:r>
              <a:rPr lang="en-GB" dirty="0"/>
              <a:t>increasing recruitment has resulted in increases in </a:t>
            </a:r>
            <a:r>
              <a:rPr lang="en-GB" dirty="0" smtClean="0"/>
              <a:t>Spawning Stock Biomass (</a:t>
            </a:r>
            <a:r>
              <a:rPr lang="en-GB" dirty="0" err="1" smtClean="0"/>
              <a:t>SSB</a:t>
            </a:r>
            <a:r>
              <a:rPr lang="en-GB" dirty="0" smtClean="0"/>
              <a:t>) </a:t>
            </a:r>
            <a:r>
              <a:rPr lang="en-GB" dirty="0"/>
              <a:t>(highest of the time series).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Although </a:t>
            </a:r>
            <a:r>
              <a:rPr lang="en-GB" dirty="0"/>
              <a:t>landings have remained high (or even increased a little), the scale of the increase in biomass results in a decline in F in recent years. </a:t>
            </a:r>
            <a:endParaRPr lang="en-GB" b="1" dirty="0"/>
          </a:p>
          <a:p>
            <a:endParaRPr lang="en-GB" dirty="0"/>
          </a:p>
          <a:p>
            <a:endParaRPr lang="en-GB" dirty="0"/>
          </a:p>
        </p:txBody>
      </p:sp>
    </p:spTree>
    <p:extLst>
      <p:ext uri="{BB962C8B-B14F-4D97-AF65-F5344CB8AC3E}">
        <p14:creationId xmlns:p14="http://schemas.microsoft.com/office/powerpoint/2010/main" val="3684678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North West</a:t>
            </a:r>
            <a:endParaRPr lang="en-GB" sz="3600" dirty="0"/>
          </a:p>
        </p:txBody>
      </p:sp>
      <p:sp>
        <p:nvSpPr>
          <p:cNvPr id="7" name="TextBox 6"/>
          <p:cNvSpPr txBox="1"/>
          <p:nvPr/>
        </p:nvSpPr>
        <p:spPr>
          <a:xfrm>
            <a:off x="5470940" y="95082"/>
            <a:ext cx="2782957" cy="369332"/>
          </a:xfrm>
          <a:prstGeom prst="rect">
            <a:avLst/>
          </a:prstGeom>
          <a:noFill/>
        </p:spPr>
        <p:txBody>
          <a:bodyPr wrap="square" rtlCol="0">
            <a:spAutoFit/>
          </a:bodyPr>
          <a:lstStyle/>
          <a:p>
            <a:r>
              <a:rPr lang="en-GB" dirty="0" smtClean="0"/>
              <a:t>Spawning stock biomass</a:t>
            </a:r>
            <a:endParaRPr lang="en-GB" dirty="0"/>
          </a:p>
        </p:txBody>
      </p:sp>
      <p:sp>
        <p:nvSpPr>
          <p:cNvPr id="8" name="TextBox 7"/>
          <p:cNvSpPr txBox="1"/>
          <p:nvPr/>
        </p:nvSpPr>
        <p:spPr>
          <a:xfrm>
            <a:off x="8895496" y="107961"/>
            <a:ext cx="2782957" cy="369332"/>
          </a:xfrm>
          <a:prstGeom prst="rect">
            <a:avLst/>
          </a:prstGeom>
          <a:noFill/>
        </p:spPr>
        <p:txBody>
          <a:bodyPr wrap="square" rtlCol="0">
            <a:spAutoFit/>
          </a:bodyPr>
          <a:lstStyle/>
          <a:p>
            <a:r>
              <a:rPr lang="en-GB" dirty="0" smtClean="0"/>
              <a:t>Recruitment</a:t>
            </a:r>
            <a:endParaRPr lang="en-GB" dirty="0"/>
          </a:p>
        </p:txBody>
      </p:sp>
      <p:sp>
        <p:nvSpPr>
          <p:cNvPr id="9" name="TextBox 8"/>
          <p:cNvSpPr txBox="1"/>
          <p:nvPr/>
        </p:nvSpPr>
        <p:spPr>
          <a:xfrm>
            <a:off x="5447182" y="3405177"/>
            <a:ext cx="2782957" cy="369332"/>
          </a:xfrm>
          <a:prstGeom prst="rect">
            <a:avLst/>
          </a:prstGeom>
          <a:noFill/>
        </p:spPr>
        <p:txBody>
          <a:bodyPr wrap="square" rtlCol="0">
            <a:spAutoFit/>
          </a:bodyPr>
          <a:lstStyle/>
          <a:p>
            <a:r>
              <a:rPr lang="en-GB" dirty="0" smtClean="0"/>
              <a:t>Fishing mortality</a:t>
            </a:r>
            <a:endParaRPr lang="en-GB" dirty="0"/>
          </a:p>
        </p:txBody>
      </p:sp>
      <p:sp>
        <p:nvSpPr>
          <p:cNvPr id="10" name="TextBox 9"/>
          <p:cNvSpPr txBox="1"/>
          <p:nvPr/>
        </p:nvSpPr>
        <p:spPr>
          <a:xfrm>
            <a:off x="8898807" y="3405177"/>
            <a:ext cx="2782957" cy="369332"/>
          </a:xfrm>
          <a:prstGeom prst="rect">
            <a:avLst/>
          </a:prstGeom>
          <a:noFill/>
        </p:spPr>
        <p:txBody>
          <a:bodyPr wrap="square" rtlCol="0">
            <a:spAutoFit/>
          </a:bodyPr>
          <a:lstStyle/>
          <a:p>
            <a:r>
              <a:rPr lang="en-GB" dirty="0" smtClean="0"/>
              <a:t>Catch</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270" y="521208"/>
            <a:ext cx="2971800"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0" y="3774509"/>
            <a:ext cx="2971800" cy="2971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8982" y="530042"/>
            <a:ext cx="2971800" cy="2971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8982" y="3708822"/>
            <a:ext cx="2971800" cy="2971800"/>
          </a:xfrm>
          <a:prstGeom prst="rect">
            <a:avLst/>
          </a:prstGeom>
        </p:spPr>
      </p:pic>
      <p:sp>
        <p:nvSpPr>
          <p:cNvPr id="12" name="TextBox 11"/>
          <p:cNvSpPr txBox="1"/>
          <p:nvPr/>
        </p:nvSpPr>
        <p:spPr>
          <a:xfrm>
            <a:off x="236992" y="1828321"/>
            <a:ext cx="4301610" cy="2585323"/>
          </a:xfrm>
          <a:prstGeom prst="rect">
            <a:avLst/>
          </a:prstGeom>
          <a:noFill/>
        </p:spPr>
        <p:txBody>
          <a:bodyPr wrap="square" rtlCol="0">
            <a:spAutoFit/>
          </a:bodyPr>
          <a:lstStyle/>
          <a:p>
            <a:r>
              <a:rPr lang="en-GB" b="1" dirty="0"/>
              <a:t> </a:t>
            </a:r>
            <a:endParaRPr lang="en-GB" dirty="0"/>
          </a:p>
          <a:p>
            <a:pPr marL="285750" indent="-285750">
              <a:buFont typeface="Arial" panose="020B0604020202020204" pitchFamily="34" charset="0"/>
              <a:buChar char="•"/>
            </a:pPr>
            <a:r>
              <a:rPr lang="en-GB" dirty="0" err="1" smtClean="0"/>
              <a:t>SSB</a:t>
            </a:r>
            <a:r>
              <a:rPr lang="en-GB" dirty="0" smtClean="0"/>
              <a:t> (Spawning Stock Biomass) and recruitment are both below the long term average for the time series.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Landings and F (Fishing mortality) have declined in recent years.</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7788863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smtClean="0"/>
              <a:t>West of Kintyre</a:t>
            </a:r>
            <a:endParaRPr lang="en-GB" sz="3600" dirty="0"/>
          </a:p>
        </p:txBody>
      </p:sp>
      <p:sp>
        <p:nvSpPr>
          <p:cNvPr id="7" name="TextBox 6"/>
          <p:cNvSpPr txBox="1"/>
          <p:nvPr/>
        </p:nvSpPr>
        <p:spPr>
          <a:xfrm>
            <a:off x="5470940" y="125372"/>
            <a:ext cx="2782957" cy="369332"/>
          </a:xfrm>
          <a:prstGeom prst="rect">
            <a:avLst/>
          </a:prstGeom>
          <a:noFill/>
        </p:spPr>
        <p:txBody>
          <a:bodyPr wrap="square" rtlCol="0">
            <a:spAutoFit/>
          </a:bodyPr>
          <a:lstStyle/>
          <a:p>
            <a:r>
              <a:rPr lang="en-GB" dirty="0" smtClean="0"/>
              <a:t>Spawning stock biomass</a:t>
            </a:r>
            <a:endParaRPr lang="en-GB" dirty="0"/>
          </a:p>
        </p:txBody>
      </p:sp>
      <p:sp>
        <p:nvSpPr>
          <p:cNvPr id="8" name="TextBox 7"/>
          <p:cNvSpPr txBox="1"/>
          <p:nvPr/>
        </p:nvSpPr>
        <p:spPr>
          <a:xfrm>
            <a:off x="8895496" y="107961"/>
            <a:ext cx="2782957" cy="369332"/>
          </a:xfrm>
          <a:prstGeom prst="rect">
            <a:avLst/>
          </a:prstGeom>
          <a:noFill/>
        </p:spPr>
        <p:txBody>
          <a:bodyPr wrap="square" rtlCol="0">
            <a:spAutoFit/>
          </a:bodyPr>
          <a:lstStyle/>
          <a:p>
            <a:r>
              <a:rPr lang="en-GB" dirty="0" smtClean="0"/>
              <a:t>Recruitment</a:t>
            </a:r>
            <a:endParaRPr lang="en-GB" dirty="0"/>
          </a:p>
        </p:txBody>
      </p:sp>
      <p:sp>
        <p:nvSpPr>
          <p:cNvPr id="9" name="TextBox 8"/>
          <p:cNvSpPr txBox="1"/>
          <p:nvPr/>
        </p:nvSpPr>
        <p:spPr>
          <a:xfrm>
            <a:off x="5447182" y="3405177"/>
            <a:ext cx="2782957" cy="369332"/>
          </a:xfrm>
          <a:prstGeom prst="rect">
            <a:avLst/>
          </a:prstGeom>
          <a:noFill/>
        </p:spPr>
        <p:txBody>
          <a:bodyPr wrap="square" rtlCol="0">
            <a:spAutoFit/>
          </a:bodyPr>
          <a:lstStyle/>
          <a:p>
            <a:r>
              <a:rPr lang="en-GB" dirty="0" smtClean="0"/>
              <a:t>Fishing mortality</a:t>
            </a:r>
            <a:endParaRPr lang="en-GB" dirty="0"/>
          </a:p>
        </p:txBody>
      </p:sp>
      <p:sp>
        <p:nvSpPr>
          <p:cNvPr id="10" name="TextBox 9"/>
          <p:cNvSpPr txBox="1"/>
          <p:nvPr/>
        </p:nvSpPr>
        <p:spPr>
          <a:xfrm>
            <a:off x="8943908" y="3460027"/>
            <a:ext cx="2782957" cy="369332"/>
          </a:xfrm>
          <a:prstGeom prst="rect">
            <a:avLst/>
          </a:prstGeom>
          <a:noFill/>
        </p:spPr>
        <p:txBody>
          <a:bodyPr wrap="square" rtlCol="0">
            <a:spAutoFit/>
          </a:bodyPr>
          <a:lstStyle/>
          <a:p>
            <a:r>
              <a:rPr lang="en-GB" dirty="0" smtClean="0"/>
              <a:t>Catch</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564" y="521208"/>
            <a:ext cx="2971800" cy="2971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607" y="3730593"/>
            <a:ext cx="2971800" cy="2971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1757" y="543077"/>
            <a:ext cx="2971800" cy="2971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3948" y="3774509"/>
            <a:ext cx="2971800" cy="2971800"/>
          </a:xfrm>
          <a:prstGeom prst="rect">
            <a:avLst/>
          </a:prstGeom>
        </p:spPr>
      </p:pic>
      <p:sp>
        <p:nvSpPr>
          <p:cNvPr id="11" name="TextBox 10"/>
          <p:cNvSpPr txBox="1"/>
          <p:nvPr/>
        </p:nvSpPr>
        <p:spPr>
          <a:xfrm>
            <a:off x="431803" y="1242248"/>
            <a:ext cx="4301610" cy="4247317"/>
          </a:xfrm>
          <a:prstGeom prst="rect">
            <a:avLst/>
          </a:prstGeom>
          <a:noFill/>
        </p:spPr>
        <p:txBody>
          <a:bodyPr wrap="square" rtlCol="0">
            <a:spAutoFit/>
          </a:bodyPr>
          <a:lstStyle/>
          <a:p>
            <a:r>
              <a:rPr lang="en-GB" b="1" dirty="0"/>
              <a:t> </a:t>
            </a:r>
            <a:endParaRPr lang="en-GB" dirty="0"/>
          </a:p>
          <a:p>
            <a:pPr marL="285750" indent="-285750">
              <a:buFont typeface="Arial" panose="020B0604020202020204" pitchFamily="34" charset="0"/>
              <a:buChar char="•"/>
            </a:pPr>
            <a:r>
              <a:rPr lang="en-GB" dirty="0" err="1" smtClean="0"/>
              <a:t>SSB</a:t>
            </a:r>
            <a:r>
              <a:rPr lang="en-GB" dirty="0" smtClean="0"/>
              <a:t> (Spawning Stock Biomass) estimated to have increased in recent years and is driven by the reduction in landings and low 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Recruitment is around the long time average.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Substantial decline in landings means F (Fishing mortality) in 2022 </a:t>
            </a:r>
            <a:r>
              <a:rPr lang="en-GB" dirty="0"/>
              <a:t>is estimated to </a:t>
            </a:r>
            <a:r>
              <a:rPr lang="en-GB" dirty="0" smtClean="0"/>
              <a:t>be around </a:t>
            </a:r>
            <a:r>
              <a:rPr lang="en-GB" dirty="0"/>
              <a:t>the lowest of the time series</a:t>
            </a:r>
            <a:r>
              <a:rPr lang="en-GB" dirty="0" smtClean="0"/>
              <a:t>.</a:t>
            </a:r>
          </a:p>
          <a:p>
            <a:endParaRPr lang="en-GB" dirty="0"/>
          </a:p>
          <a:p>
            <a:endParaRPr lang="en-GB" dirty="0"/>
          </a:p>
        </p:txBody>
      </p:sp>
    </p:spTree>
    <p:extLst>
      <p:ext uri="{BB962C8B-B14F-4D97-AF65-F5344CB8AC3E}">
        <p14:creationId xmlns:p14="http://schemas.microsoft.com/office/powerpoint/2010/main" val="4159324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88" y="403630"/>
            <a:ext cx="9777512" cy="721040"/>
          </a:xfrm>
        </p:spPr>
        <p:txBody>
          <a:bodyPr>
            <a:normAutofit/>
          </a:bodyPr>
          <a:lstStyle/>
          <a:p>
            <a:r>
              <a:rPr lang="en-GB" sz="3600" dirty="0" smtClean="0"/>
              <a:t>Stock status</a:t>
            </a:r>
            <a:endParaRPr lang="en-GB" sz="3600" dirty="0"/>
          </a:p>
        </p:txBody>
      </p:sp>
      <p:sp>
        <p:nvSpPr>
          <p:cNvPr id="13" name="TextBox 12"/>
          <p:cNvSpPr txBox="1"/>
          <p:nvPr/>
        </p:nvSpPr>
        <p:spPr>
          <a:xfrm>
            <a:off x="0" y="1235403"/>
            <a:ext cx="6018496" cy="5539978"/>
          </a:xfrm>
          <a:prstGeom prst="rect">
            <a:avLst/>
          </a:prstGeom>
          <a:noFill/>
        </p:spPr>
        <p:txBody>
          <a:bodyPr wrap="square" rtlCol="0">
            <a:spAutoFit/>
          </a:bodyPr>
          <a:lstStyle/>
          <a:p>
            <a:r>
              <a:rPr lang="en-GB" b="1" dirty="0"/>
              <a:t> </a:t>
            </a:r>
            <a:endParaRPr lang="en-GB" dirty="0"/>
          </a:p>
          <a:p>
            <a:pPr marL="285750" indent="-285750">
              <a:buFont typeface="Arial" panose="020B0604020202020204" pitchFamily="34" charset="0"/>
              <a:buChar char="•"/>
            </a:pPr>
            <a:r>
              <a:rPr lang="en-GB" sz="2400" dirty="0" smtClean="0"/>
              <a:t>No </a:t>
            </a:r>
            <a:r>
              <a:rPr lang="en-GB" sz="2400" dirty="0" err="1" smtClean="0"/>
              <a:t>MSY</a:t>
            </a:r>
            <a:r>
              <a:rPr lang="en-GB" sz="2400" dirty="0" smtClean="0"/>
              <a:t> reference points</a:t>
            </a:r>
          </a:p>
          <a:p>
            <a:pPr marL="285750" indent="-285750">
              <a:buFont typeface="Arial" panose="020B0604020202020204" pitchFamily="34" charset="0"/>
              <a:buChar char="•"/>
            </a:pPr>
            <a:r>
              <a:rPr lang="en-GB" sz="2400" dirty="0" smtClean="0"/>
              <a:t>Provisional precautionary reference points: </a:t>
            </a:r>
          </a:p>
          <a:p>
            <a:pPr marL="742950" lvl="1" indent="-285750">
              <a:buFont typeface="Arial" panose="020B0604020202020204" pitchFamily="34" charset="0"/>
              <a:buChar char="•"/>
            </a:pPr>
            <a:r>
              <a:rPr lang="en-GB" sz="2400" dirty="0" err="1" smtClean="0"/>
              <a:t>F0.1</a:t>
            </a:r>
            <a:r>
              <a:rPr lang="en-GB" sz="2400" dirty="0"/>
              <a:t> </a:t>
            </a:r>
            <a:r>
              <a:rPr lang="en-GB" sz="2400" dirty="0" smtClean="0"/>
              <a:t>- often used as a conservative proxy for </a:t>
            </a:r>
            <a:r>
              <a:rPr lang="en-GB" sz="2400" dirty="0" err="1" smtClean="0"/>
              <a:t>FMSY</a:t>
            </a:r>
            <a:r>
              <a:rPr lang="en-GB" sz="2400" dirty="0"/>
              <a:t> </a:t>
            </a:r>
            <a:r>
              <a:rPr lang="en-GB" sz="2400" dirty="0" smtClean="0"/>
              <a:t>(between </a:t>
            </a:r>
            <a:r>
              <a:rPr lang="en-GB" sz="2400" dirty="0"/>
              <a:t>~0.15 and </a:t>
            </a:r>
            <a:r>
              <a:rPr lang="en-GB" sz="2400" dirty="0" smtClean="0"/>
              <a:t>0.2), </a:t>
            </a:r>
          </a:p>
          <a:p>
            <a:pPr marL="742950" lvl="1" indent="-285750">
              <a:buFont typeface="Arial" panose="020B0604020202020204" pitchFamily="34" charset="0"/>
              <a:buChar char="•"/>
            </a:pPr>
            <a:r>
              <a:rPr lang="en-GB" sz="2400" dirty="0" err="1" smtClean="0"/>
              <a:t>Bpa</a:t>
            </a:r>
            <a:r>
              <a:rPr lang="en-GB" sz="2400" dirty="0" smtClean="0"/>
              <a:t> - precautionary biomass reference point - derived from lowest observed biomass and a precautionary multiplier to account for uncertainty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a:p>
        </p:txBody>
      </p:sp>
      <p:graphicFrame>
        <p:nvGraphicFramePr>
          <p:cNvPr id="17" name="Table 16"/>
          <p:cNvGraphicFramePr>
            <a:graphicFrameLocks noGrp="1"/>
          </p:cNvGraphicFramePr>
          <p:nvPr>
            <p:extLst>
              <p:ext uri="{D42A27DB-BD31-4B8C-83A1-F6EECF244321}">
                <p14:modId xmlns:p14="http://schemas.microsoft.com/office/powerpoint/2010/main" val="2585818416"/>
              </p:ext>
            </p:extLst>
          </p:nvPr>
        </p:nvGraphicFramePr>
        <p:xfrm>
          <a:off x="6176644" y="2164080"/>
          <a:ext cx="5664835" cy="2263245"/>
        </p:xfrm>
        <a:graphic>
          <a:graphicData uri="http://schemas.openxmlformats.org/drawingml/2006/table">
            <a:tbl>
              <a:tblPr/>
              <a:tblGrid>
                <a:gridCol w="1982933">
                  <a:extLst>
                    <a:ext uri="{9D8B030D-6E8A-4147-A177-3AD203B41FA5}">
                      <a16:colId xmlns:a16="http://schemas.microsoft.com/office/drawing/2014/main" val="1774050518"/>
                    </a:ext>
                  </a:extLst>
                </a:gridCol>
                <a:gridCol w="1963681">
                  <a:extLst>
                    <a:ext uri="{9D8B030D-6E8A-4147-A177-3AD203B41FA5}">
                      <a16:colId xmlns:a16="http://schemas.microsoft.com/office/drawing/2014/main" val="105889769"/>
                    </a:ext>
                  </a:extLst>
                </a:gridCol>
                <a:gridCol w="1718221">
                  <a:extLst>
                    <a:ext uri="{9D8B030D-6E8A-4147-A177-3AD203B41FA5}">
                      <a16:colId xmlns:a16="http://schemas.microsoft.com/office/drawing/2014/main" val="2160876209"/>
                    </a:ext>
                  </a:extLst>
                </a:gridCol>
              </a:tblGrid>
              <a:tr h="238912">
                <a:tc>
                  <a:txBody>
                    <a:bodyPr/>
                    <a:lstStyle/>
                    <a:p>
                      <a:pPr algn="l" fontAlgn="b"/>
                      <a:r>
                        <a:rPr lang="en-GB" sz="2000" b="0" i="0" u="none" strike="noStrike" dirty="0">
                          <a:solidFill>
                            <a:srgbClr val="000000"/>
                          </a:solidFill>
                          <a:effectLst/>
                          <a:latin typeface="Calibri" panose="020F0502020204030204" pitchFamily="34" charset="0"/>
                        </a:rPr>
                        <a:t>Assessment Area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panose="020F0502020204030204" pitchFamily="34" charset="0"/>
                        </a:rPr>
                        <a:t>F2022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a:solidFill>
                            <a:srgbClr val="000000"/>
                          </a:solidFill>
                          <a:effectLst/>
                          <a:latin typeface="Calibri" panose="020F0502020204030204" pitchFamily="34" charset="0"/>
                        </a:rPr>
                        <a:t>B2022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23610"/>
                  </a:ext>
                </a:extLst>
              </a:tr>
              <a:tr h="389784">
                <a:tc>
                  <a:txBody>
                    <a:bodyPr/>
                    <a:lstStyle/>
                    <a:p>
                      <a:pPr algn="l" fontAlgn="b"/>
                      <a:r>
                        <a:rPr lang="en-GB" sz="2000" b="0" i="0" u="none" strike="noStrike" dirty="0">
                          <a:solidFill>
                            <a:srgbClr val="000000"/>
                          </a:solidFill>
                          <a:effectLst/>
                          <a:latin typeface="Calibri" panose="020F0502020204030204" pitchFamily="34" charset="0"/>
                        </a:rPr>
                        <a:t>East Coast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2000" b="0" i="0" u="none" strike="noStrike" dirty="0">
                          <a:solidFill>
                            <a:srgbClr val="000000"/>
                          </a:solidFill>
                          <a:effectLst/>
                          <a:latin typeface="Calibri" panose="020F0502020204030204" pitchFamily="34" charset="0"/>
                        </a:rPr>
                        <a:t>Well below </a:t>
                      </a:r>
                      <a:r>
                        <a:rPr lang="en-GB" sz="2000" b="0" i="0" u="none" strike="noStrike" dirty="0" err="1" smtClean="0">
                          <a:solidFill>
                            <a:srgbClr val="000000"/>
                          </a:solidFill>
                          <a:effectLst/>
                          <a:latin typeface="Calibri" panose="020F0502020204030204" pitchFamily="34" charset="0"/>
                        </a:rPr>
                        <a:t>F0.1</a:t>
                      </a:r>
                      <a:endParaRPr lang="en-GB"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B050"/>
                    </a:solidFill>
                  </a:tcPr>
                </a:tc>
                <a:tc>
                  <a:txBody>
                    <a:bodyPr/>
                    <a:lstStyle/>
                    <a:p>
                      <a:pPr algn="l" fontAlgn="b"/>
                      <a:r>
                        <a:rPr lang="en-GB" sz="2000" b="0" i="0" u="none" strike="noStrike">
                          <a:solidFill>
                            <a:srgbClr val="000000"/>
                          </a:solidFill>
                          <a:effectLst/>
                          <a:latin typeface="Calibri" panose="020F0502020204030204" pitchFamily="34" charset="0"/>
                        </a:rPr>
                        <a:t>Well above Bpa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val="3060037857"/>
                  </a:ext>
                </a:extLst>
              </a:tr>
              <a:tr h="389784">
                <a:tc>
                  <a:txBody>
                    <a:bodyPr/>
                    <a:lstStyle/>
                    <a:p>
                      <a:pPr algn="l" fontAlgn="b"/>
                      <a:r>
                        <a:rPr lang="en-GB" sz="2000" b="0" i="0" u="none" strike="noStrike">
                          <a:solidFill>
                            <a:srgbClr val="000000"/>
                          </a:solidFill>
                          <a:effectLst/>
                          <a:latin typeface="Calibri" panose="020F0502020204030204" pitchFamily="34" charset="0"/>
                        </a:rPr>
                        <a:t>North East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2000" b="0" i="0" u="none" strike="noStrike" dirty="0">
                          <a:solidFill>
                            <a:srgbClr val="000000"/>
                          </a:solidFill>
                          <a:effectLst/>
                          <a:latin typeface="Calibri" panose="020F0502020204030204" pitchFamily="34" charset="0"/>
                        </a:rPr>
                        <a:t>Just above </a:t>
                      </a:r>
                      <a:r>
                        <a:rPr lang="en-GB" sz="2000" b="0" i="0" u="none" strike="noStrike" dirty="0" err="1" smtClean="0">
                          <a:solidFill>
                            <a:srgbClr val="000000"/>
                          </a:solidFill>
                          <a:effectLst/>
                          <a:latin typeface="Calibri" panose="020F0502020204030204" pitchFamily="34" charset="0"/>
                        </a:rPr>
                        <a:t>F0.1</a:t>
                      </a:r>
                      <a:endParaRPr lang="en-GB"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GB" sz="2000" b="0" i="0" u="none" strike="noStrike">
                          <a:solidFill>
                            <a:srgbClr val="000000"/>
                          </a:solidFill>
                          <a:effectLst/>
                          <a:latin typeface="Calibri" panose="020F0502020204030204" pitchFamily="34" charset="0"/>
                        </a:rPr>
                        <a:t>Just above Bpa</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3874267473"/>
                  </a:ext>
                </a:extLst>
              </a:tr>
              <a:tr h="389784">
                <a:tc>
                  <a:txBody>
                    <a:bodyPr/>
                    <a:lstStyle/>
                    <a:p>
                      <a:pPr algn="l" fontAlgn="b"/>
                      <a:r>
                        <a:rPr lang="en-GB" sz="2000" b="0" i="0" u="none" strike="noStrike">
                          <a:solidFill>
                            <a:srgbClr val="000000"/>
                          </a:solidFill>
                          <a:effectLst/>
                          <a:latin typeface="Calibri" panose="020F0502020204030204" pitchFamily="34" charset="0"/>
                        </a:rPr>
                        <a:t>Shetland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2000" b="0" i="0" u="none" strike="noStrike" dirty="0">
                          <a:solidFill>
                            <a:srgbClr val="000000"/>
                          </a:solidFill>
                          <a:effectLst/>
                          <a:latin typeface="Calibri" panose="020F0502020204030204" pitchFamily="34" charset="0"/>
                        </a:rPr>
                        <a:t>Just above </a:t>
                      </a:r>
                      <a:r>
                        <a:rPr lang="en-GB" sz="2000" b="0" i="0" u="none" strike="noStrike" dirty="0" err="1" smtClean="0">
                          <a:solidFill>
                            <a:srgbClr val="000000"/>
                          </a:solidFill>
                          <a:effectLst/>
                          <a:latin typeface="Calibri" panose="020F0502020204030204" pitchFamily="34" charset="0"/>
                        </a:rPr>
                        <a:t>F0.1</a:t>
                      </a:r>
                      <a:endParaRPr lang="en-GB"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l" fontAlgn="b"/>
                      <a:r>
                        <a:rPr lang="en-GB" sz="2000" b="0" i="0" u="none" strike="noStrike" dirty="0">
                          <a:solidFill>
                            <a:srgbClr val="000000"/>
                          </a:solidFill>
                          <a:effectLst/>
                          <a:latin typeface="Calibri" panose="020F0502020204030204" pitchFamily="34" charset="0"/>
                        </a:rPr>
                        <a:t>Well above </a:t>
                      </a:r>
                      <a:r>
                        <a:rPr lang="en-GB" sz="2000" b="0" i="0" u="none" strike="noStrike" dirty="0" err="1">
                          <a:solidFill>
                            <a:srgbClr val="000000"/>
                          </a:solidFill>
                          <a:effectLst/>
                          <a:latin typeface="Calibri" panose="020F0502020204030204" pitchFamily="34" charset="0"/>
                        </a:rPr>
                        <a:t>Bpa</a:t>
                      </a:r>
                      <a:endParaRPr lang="en-GB" sz="20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extLst>
                  <a:ext uri="{0D108BD9-81ED-4DB2-BD59-A6C34878D82A}">
                    <a16:rowId xmlns:a16="http://schemas.microsoft.com/office/drawing/2014/main" val="406978385"/>
                  </a:ext>
                </a:extLst>
              </a:tr>
              <a:tr h="389784">
                <a:tc>
                  <a:txBody>
                    <a:bodyPr/>
                    <a:lstStyle/>
                    <a:p>
                      <a:pPr algn="l" fontAlgn="b"/>
                      <a:r>
                        <a:rPr lang="en-GB" sz="2000" b="0" i="0" u="none" strike="noStrike">
                          <a:solidFill>
                            <a:srgbClr val="000000"/>
                          </a:solidFill>
                          <a:effectLst/>
                          <a:latin typeface="Calibri" panose="020F0502020204030204" pitchFamily="34" charset="0"/>
                        </a:rPr>
                        <a:t>North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2000" b="0" i="0" u="none" strike="noStrike" dirty="0">
                          <a:solidFill>
                            <a:srgbClr val="000000"/>
                          </a:solidFill>
                          <a:effectLst/>
                          <a:latin typeface="Calibri" panose="020F0502020204030204" pitchFamily="34" charset="0"/>
                        </a:rPr>
                        <a:t>Just below </a:t>
                      </a:r>
                      <a:r>
                        <a:rPr lang="en-GB" sz="2000" b="0" i="0" u="none" strike="noStrike" dirty="0" err="1" smtClean="0">
                          <a:solidFill>
                            <a:srgbClr val="000000"/>
                          </a:solidFill>
                          <a:effectLst/>
                          <a:latin typeface="Calibri" panose="020F0502020204030204" pitchFamily="34" charset="0"/>
                        </a:rPr>
                        <a:t>F0.1</a:t>
                      </a:r>
                      <a:endParaRPr lang="en-GB"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l" fontAlgn="b"/>
                      <a:r>
                        <a:rPr lang="en-GB" sz="2000" b="0" i="0" u="none" strike="noStrike" dirty="0">
                          <a:solidFill>
                            <a:srgbClr val="000000"/>
                          </a:solidFill>
                          <a:effectLst/>
                          <a:latin typeface="Calibri" panose="020F0502020204030204" pitchFamily="34" charset="0"/>
                        </a:rPr>
                        <a:t>Below </a:t>
                      </a:r>
                      <a:r>
                        <a:rPr lang="en-GB" sz="2000" b="0" i="0" u="none" strike="noStrike" dirty="0" err="1">
                          <a:solidFill>
                            <a:srgbClr val="000000"/>
                          </a:solidFill>
                          <a:effectLst/>
                          <a:latin typeface="Calibri" panose="020F0502020204030204" pitchFamily="34" charset="0"/>
                        </a:rPr>
                        <a:t>Bpa</a:t>
                      </a:r>
                      <a:endParaRPr lang="en-GB" sz="20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C000"/>
                    </a:solidFill>
                  </a:tcPr>
                </a:tc>
                <a:extLst>
                  <a:ext uri="{0D108BD9-81ED-4DB2-BD59-A6C34878D82A}">
                    <a16:rowId xmlns:a16="http://schemas.microsoft.com/office/drawing/2014/main" val="478565523"/>
                  </a:ext>
                </a:extLst>
              </a:tr>
              <a:tr h="389784">
                <a:tc>
                  <a:txBody>
                    <a:bodyPr/>
                    <a:lstStyle/>
                    <a:p>
                      <a:pPr algn="l" fontAlgn="b"/>
                      <a:r>
                        <a:rPr lang="en-GB" sz="2000" b="0" i="0" u="none" strike="noStrike">
                          <a:solidFill>
                            <a:srgbClr val="000000"/>
                          </a:solidFill>
                          <a:effectLst/>
                          <a:latin typeface="Calibri" panose="020F0502020204030204" pitchFamily="34" charset="0"/>
                        </a:rPr>
                        <a:t>West of Kintyre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GB" sz="2000" b="0" i="0" u="none" strike="noStrike" dirty="0">
                          <a:solidFill>
                            <a:srgbClr val="000000"/>
                          </a:solidFill>
                          <a:effectLst/>
                          <a:latin typeface="Calibri" panose="020F0502020204030204" pitchFamily="34" charset="0"/>
                        </a:rPr>
                        <a:t>Well below </a:t>
                      </a:r>
                      <a:r>
                        <a:rPr lang="en-GB" sz="2000" b="0" i="0" u="none" strike="noStrike" dirty="0" err="1" smtClean="0">
                          <a:solidFill>
                            <a:srgbClr val="000000"/>
                          </a:solidFill>
                          <a:effectLst/>
                          <a:latin typeface="Calibri" panose="020F0502020204030204" pitchFamily="34" charset="0"/>
                        </a:rPr>
                        <a:t>F0.1</a:t>
                      </a:r>
                      <a:endParaRPr lang="en-GB" sz="20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2000" b="0" i="0" u="none" strike="noStrike" dirty="0">
                          <a:solidFill>
                            <a:srgbClr val="000000"/>
                          </a:solidFill>
                          <a:effectLst/>
                          <a:latin typeface="Calibri" panose="020F0502020204030204" pitchFamily="34" charset="0"/>
                        </a:rPr>
                        <a:t>Well above </a:t>
                      </a:r>
                      <a:r>
                        <a:rPr lang="en-GB" sz="2000" b="0" i="0" u="none" strike="noStrike" dirty="0" err="1">
                          <a:solidFill>
                            <a:srgbClr val="000000"/>
                          </a:solidFill>
                          <a:effectLst/>
                          <a:latin typeface="Calibri" panose="020F0502020204030204" pitchFamily="34" charset="0"/>
                        </a:rPr>
                        <a:t>Bpa</a:t>
                      </a:r>
                      <a:endParaRPr lang="en-GB" sz="20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35607729"/>
                  </a:ext>
                </a:extLst>
              </a:tr>
            </a:tbl>
          </a:graphicData>
        </a:graphic>
      </p:graphicFrame>
    </p:spTree>
    <p:extLst>
      <p:ext uri="{BB962C8B-B14F-4D97-AF65-F5344CB8AC3E}">
        <p14:creationId xmlns:p14="http://schemas.microsoft.com/office/powerpoint/2010/main" val="2731386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363" y="379109"/>
            <a:ext cx="9777512" cy="721040"/>
          </a:xfrm>
        </p:spPr>
        <p:txBody>
          <a:bodyPr>
            <a:normAutofit/>
          </a:bodyPr>
          <a:lstStyle/>
          <a:p>
            <a:r>
              <a:rPr lang="en-GB" sz="3600" dirty="0" smtClean="0"/>
              <a:t>Summary</a:t>
            </a:r>
            <a:endParaRPr lang="en-GB" sz="3600" dirty="0"/>
          </a:p>
        </p:txBody>
      </p:sp>
      <p:sp>
        <p:nvSpPr>
          <p:cNvPr id="13" name="TextBox 12"/>
          <p:cNvSpPr txBox="1"/>
          <p:nvPr/>
        </p:nvSpPr>
        <p:spPr>
          <a:xfrm>
            <a:off x="417062" y="1257386"/>
            <a:ext cx="9844538" cy="5909310"/>
          </a:xfrm>
          <a:prstGeom prst="rect">
            <a:avLst/>
          </a:prstGeom>
          <a:noFill/>
        </p:spPr>
        <p:txBody>
          <a:bodyPr wrap="square" rtlCol="0">
            <a:spAutoFit/>
          </a:bodyPr>
          <a:lstStyle/>
          <a:p>
            <a:r>
              <a:rPr lang="en-GB" b="1" dirty="0"/>
              <a:t> </a:t>
            </a:r>
            <a:endParaRPr lang="en-GB" dirty="0"/>
          </a:p>
          <a:p>
            <a:pPr marL="285750" indent="-285750">
              <a:buFont typeface="Arial" panose="020B0604020202020204" pitchFamily="34" charset="0"/>
              <a:buChar char="•"/>
            </a:pPr>
            <a:r>
              <a:rPr lang="en-GB" sz="2400" dirty="0" smtClean="0"/>
              <a:t>Analytical stock assessment for five stock areas</a:t>
            </a:r>
          </a:p>
          <a:p>
            <a:pPr marL="285750" indent="-285750">
              <a:buFont typeface="Arial" panose="020B0604020202020204" pitchFamily="34" charset="0"/>
              <a:buChar char="•"/>
            </a:pPr>
            <a:r>
              <a:rPr lang="en-GB" sz="2400" dirty="0" smtClean="0"/>
              <a:t>Reasonable quality given recent data limitations (reduced sampling/missed surveys due to </a:t>
            </a:r>
            <a:r>
              <a:rPr lang="en-GB" sz="2400" dirty="0" err="1" smtClean="0"/>
              <a:t>COVID</a:t>
            </a:r>
            <a:r>
              <a:rPr lang="en-GB" sz="2400" dirty="0" smtClean="0"/>
              <a:t>)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Most stocks experiencing lower recruitment in recent years</a:t>
            </a:r>
          </a:p>
          <a:p>
            <a:pPr marL="285750" indent="-285750">
              <a:buFont typeface="Arial" panose="020B0604020202020204" pitchFamily="34" charset="0"/>
              <a:buChar char="•"/>
            </a:pPr>
            <a:r>
              <a:rPr lang="en-GB" sz="2400" dirty="0" smtClean="0"/>
              <a:t>Catches and fishing mortality have reduced</a:t>
            </a:r>
          </a:p>
          <a:p>
            <a:pPr marL="285750" indent="-285750">
              <a:buFont typeface="Arial" panose="020B0604020202020204" pitchFamily="34" charset="0"/>
              <a:buChar char="•"/>
            </a:pPr>
            <a:r>
              <a:rPr lang="en-GB" sz="2400" dirty="0" smtClean="0"/>
              <a:t>Biomass mostly ok</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Exception is Shetland</a:t>
            </a:r>
          </a:p>
          <a:p>
            <a:pPr marL="742950" lvl="1" indent="-285750">
              <a:buFont typeface="Arial" panose="020B0604020202020204" pitchFamily="34" charset="0"/>
              <a:buChar char="•"/>
            </a:pPr>
            <a:r>
              <a:rPr lang="en-GB" sz="2400" dirty="0" smtClean="0"/>
              <a:t>Increasing recruitment</a:t>
            </a:r>
          </a:p>
          <a:p>
            <a:pPr marL="742950" lvl="1" indent="-285750">
              <a:buFont typeface="Arial" panose="020B0604020202020204" pitchFamily="34" charset="0"/>
              <a:buChar char="•"/>
            </a:pPr>
            <a:r>
              <a:rPr lang="en-GB" sz="2400" dirty="0" smtClean="0"/>
              <a:t>Results in increasing biomass and catches</a:t>
            </a:r>
          </a:p>
          <a:p>
            <a:pPr marL="742950" lvl="1"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776889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363" y="417033"/>
            <a:ext cx="9777512" cy="721040"/>
          </a:xfrm>
        </p:spPr>
        <p:txBody>
          <a:bodyPr>
            <a:normAutofit/>
          </a:bodyPr>
          <a:lstStyle/>
          <a:p>
            <a:r>
              <a:rPr lang="en-GB" sz="3600" dirty="0" smtClean="0"/>
              <a:t>Management options</a:t>
            </a:r>
            <a:endParaRPr lang="en-GB" sz="3600" dirty="0"/>
          </a:p>
        </p:txBody>
      </p:sp>
      <p:sp>
        <p:nvSpPr>
          <p:cNvPr id="13" name="TextBox 12"/>
          <p:cNvSpPr txBox="1"/>
          <p:nvPr/>
        </p:nvSpPr>
        <p:spPr>
          <a:xfrm>
            <a:off x="383908" y="1114220"/>
            <a:ext cx="11396965" cy="5724644"/>
          </a:xfrm>
          <a:prstGeom prst="rect">
            <a:avLst/>
          </a:prstGeom>
          <a:noFill/>
        </p:spPr>
        <p:txBody>
          <a:bodyPr wrap="square" rtlCol="0">
            <a:spAutoFit/>
          </a:bodyPr>
          <a:lstStyle/>
          <a:p>
            <a:r>
              <a:rPr lang="en-GB" b="1" dirty="0"/>
              <a:t> </a:t>
            </a:r>
            <a:endParaRPr lang="en-GB" dirty="0"/>
          </a:p>
          <a:p>
            <a:pPr marL="285750" indent="-285750">
              <a:buFont typeface="Arial" panose="020B0604020202020204" pitchFamily="34" charset="0"/>
              <a:buChar char="•"/>
            </a:pPr>
            <a:r>
              <a:rPr lang="en-GB" sz="2400" dirty="0" smtClean="0"/>
              <a:t>Effort controls</a:t>
            </a:r>
          </a:p>
          <a:p>
            <a:pPr marL="742950" lvl="1" indent="-285750">
              <a:buFont typeface="Arial" panose="020B0604020202020204" pitchFamily="34" charset="0"/>
              <a:buChar char="•"/>
            </a:pPr>
            <a:r>
              <a:rPr lang="en-GB" sz="2400" dirty="0" smtClean="0"/>
              <a:t>Limits </a:t>
            </a:r>
            <a:r>
              <a:rPr lang="en-GB" sz="2400" dirty="0"/>
              <a:t>on days-at-sea, number of </a:t>
            </a:r>
            <a:r>
              <a:rPr lang="en-GB" sz="2400" dirty="0" smtClean="0"/>
              <a:t>dredges, number of vessels</a:t>
            </a:r>
            <a:endParaRPr lang="en-GB" sz="2400" dirty="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Output controls</a:t>
            </a:r>
          </a:p>
          <a:p>
            <a:pPr marL="742950" lvl="1" indent="-285750">
              <a:buFont typeface="Arial" panose="020B0604020202020204" pitchFamily="34" charset="0"/>
              <a:buChar char="•"/>
            </a:pPr>
            <a:r>
              <a:rPr lang="en-GB" sz="2400" dirty="0" smtClean="0"/>
              <a:t>Limits on landings</a:t>
            </a:r>
          </a:p>
          <a:p>
            <a:pPr marL="742950" lvl="1" indent="-285750">
              <a:buFont typeface="Arial" panose="020B0604020202020204" pitchFamily="34" charset="0"/>
              <a:buChar char="•"/>
            </a:pPr>
            <a:r>
              <a:rPr lang="en-GB" sz="2400" dirty="0" smtClean="0"/>
              <a:t>Increasing MLS</a:t>
            </a:r>
          </a:p>
          <a:p>
            <a:pPr marL="742950" lvl="1"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Technical measures</a:t>
            </a:r>
          </a:p>
          <a:p>
            <a:pPr marL="742950" lvl="1" indent="-285750">
              <a:buFont typeface="Arial" panose="020B0604020202020204" pitchFamily="34" charset="0"/>
              <a:buChar char="•"/>
            </a:pPr>
            <a:r>
              <a:rPr lang="en-GB" sz="2400" dirty="0" smtClean="0"/>
              <a:t>Increasing ring size</a:t>
            </a:r>
          </a:p>
          <a:p>
            <a:pPr lvl="1"/>
            <a:endParaRPr lang="en-GB" sz="2400" dirty="0" smtClean="0"/>
          </a:p>
          <a:p>
            <a:pPr marL="285750" indent="-285750">
              <a:buFont typeface="Arial" panose="020B0604020202020204" pitchFamily="34" charset="0"/>
              <a:buChar char="•"/>
            </a:pPr>
            <a:r>
              <a:rPr lang="en-GB" sz="2400" dirty="0" smtClean="0"/>
              <a:t>Spatial</a:t>
            </a:r>
            <a:endParaRPr lang="en-GB" sz="2400" dirty="0" smtClean="0"/>
          </a:p>
          <a:p>
            <a:pPr marL="742950" lvl="1" indent="-285750">
              <a:buFont typeface="Arial" panose="020B0604020202020204" pitchFamily="34" charset="0"/>
              <a:buChar char="•"/>
            </a:pPr>
            <a:r>
              <a:rPr lang="en-GB" sz="2400" dirty="0" smtClean="0"/>
              <a:t>Seasonal, real-time, permanent closed areas</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792365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a:xfrm>
            <a:off x="411352" y="448471"/>
            <a:ext cx="9777512" cy="721040"/>
          </a:xfrm>
        </p:spPr>
        <p:txBody>
          <a:bodyPr/>
          <a:lstStyle/>
          <a:p>
            <a:r>
              <a:rPr lang="en-GB" sz="3600" dirty="0" smtClean="0"/>
              <a:t>Outline</a:t>
            </a:r>
            <a:endParaRPr lang="en-GB" sz="3600" dirty="0"/>
          </a:p>
        </p:txBody>
      </p:sp>
      <p:sp>
        <p:nvSpPr>
          <p:cNvPr id="5" name="Text Placeholder 3">
            <a:extLst>
              <a:ext uri="{FF2B5EF4-FFF2-40B4-BE49-F238E27FC236}">
                <a16:creationId xmlns:a16="http://schemas.microsoft.com/office/drawing/2014/main" id="{F5EDC13A-F5A4-641C-A7EF-2A705013AE66}"/>
              </a:ext>
            </a:extLst>
          </p:cNvPr>
          <p:cNvSpPr>
            <a:spLocks noGrp="1"/>
          </p:cNvSpPr>
          <p:nvPr>
            <p:ph type="body" sz="quarter" idx="14"/>
          </p:nvPr>
        </p:nvSpPr>
        <p:spPr>
          <a:xfrm>
            <a:off x="977918" y="1431890"/>
            <a:ext cx="11455363" cy="4373088"/>
          </a:xfrm>
        </p:spPr>
        <p:txBody>
          <a:bodyPr>
            <a:noAutofit/>
          </a:bodyPr>
          <a:lstStyle/>
          <a:p>
            <a:r>
              <a:rPr lang="en-GB" dirty="0" smtClean="0"/>
              <a:t>Data and sampling</a:t>
            </a:r>
          </a:p>
          <a:p>
            <a:pPr lvl="1"/>
            <a:r>
              <a:rPr lang="en-GB" sz="2800" dirty="0" smtClean="0"/>
              <a:t>Catch data</a:t>
            </a:r>
          </a:p>
          <a:p>
            <a:pPr lvl="1"/>
            <a:r>
              <a:rPr lang="en-GB" sz="2800" dirty="0" smtClean="0"/>
              <a:t>Survey data</a:t>
            </a:r>
          </a:p>
          <a:p>
            <a:r>
              <a:rPr lang="en-GB" dirty="0" smtClean="0"/>
              <a:t>Stock assessment method</a:t>
            </a:r>
          </a:p>
          <a:p>
            <a:r>
              <a:rPr lang="en-GB" dirty="0" smtClean="0"/>
              <a:t>Results and quality</a:t>
            </a:r>
          </a:p>
          <a:p>
            <a:r>
              <a:rPr lang="en-GB" dirty="0" smtClean="0"/>
              <a:t>Stock status</a:t>
            </a:r>
          </a:p>
          <a:p>
            <a:r>
              <a:rPr lang="en-GB" dirty="0" smtClean="0"/>
              <a:t>Management options</a:t>
            </a:r>
            <a:endParaRPr lang="en-GB" dirty="0"/>
          </a:p>
        </p:txBody>
      </p:sp>
      <p:sp>
        <p:nvSpPr>
          <p:cNvPr id="4" name="Rectangle 3"/>
          <p:cNvSpPr/>
          <p:nvPr/>
        </p:nvSpPr>
        <p:spPr>
          <a:xfrm>
            <a:off x="0" y="0"/>
            <a:ext cx="12192000" cy="155277"/>
          </a:xfrm>
          <a:prstGeom prst="rect">
            <a:avLst/>
          </a:prstGeom>
          <a:solidFill>
            <a:srgbClr val="12497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3351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a:xfrm>
            <a:off x="411352" y="448471"/>
            <a:ext cx="9777512" cy="721040"/>
          </a:xfrm>
        </p:spPr>
        <p:txBody>
          <a:bodyPr/>
          <a:lstStyle/>
          <a:p>
            <a:r>
              <a:rPr lang="en-GB" sz="3600" dirty="0" smtClean="0"/>
              <a:t>Input data: catch data</a:t>
            </a:r>
            <a:endParaRPr lang="en-GB" sz="3600" dirty="0"/>
          </a:p>
        </p:txBody>
      </p:sp>
      <p:sp>
        <p:nvSpPr>
          <p:cNvPr id="5" name="Text Placeholder 3">
            <a:extLst>
              <a:ext uri="{FF2B5EF4-FFF2-40B4-BE49-F238E27FC236}">
                <a16:creationId xmlns:a16="http://schemas.microsoft.com/office/drawing/2014/main" id="{F5EDC13A-F5A4-641C-A7EF-2A705013AE66}"/>
              </a:ext>
            </a:extLst>
          </p:cNvPr>
          <p:cNvSpPr>
            <a:spLocks noGrp="1"/>
          </p:cNvSpPr>
          <p:nvPr>
            <p:ph type="body" sz="quarter" idx="14"/>
          </p:nvPr>
        </p:nvSpPr>
        <p:spPr>
          <a:xfrm>
            <a:off x="411352" y="1462705"/>
            <a:ext cx="11455363" cy="4373088"/>
          </a:xfrm>
        </p:spPr>
        <p:txBody>
          <a:bodyPr>
            <a:noAutofit/>
          </a:bodyPr>
          <a:lstStyle/>
          <a:p>
            <a:r>
              <a:rPr lang="en-GB" sz="2400" dirty="0" smtClean="0"/>
              <a:t>Total landings: </a:t>
            </a:r>
            <a:r>
              <a:rPr lang="en-GB" sz="2400" dirty="0" err="1" smtClean="0"/>
              <a:t>iFish</a:t>
            </a:r>
            <a:r>
              <a:rPr lang="en-GB" sz="2400" dirty="0" smtClean="0"/>
              <a:t> </a:t>
            </a:r>
            <a:r>
              <a:rPr lang="en-GB" sz="2400" dirty="0"/>
              <a:t>for UK and ICES </a:t>
            </a:r>
            <a:r>
              <a:rPr lang="en-GB" sz="2400" dirty="0" err="1"/>
              <a:t>WGScallop</a:t>
            </a:r>
            <a:r>
              <a:rPr lang="en-GB" sz="2400" dirty="0"/>
              <a:t> for non UK</a:t>
            </a:r>
            <a:endParaRPr lang="en-GB" sz="2400" dirty="0" smtClean="0"/>
          </a:p>
          <a:p>
            <a:r>
              <a:rPr lang="en-GB" sz="2400" dirty="0" smtClean="0"/>
              <a:t>Sampling </a:t>
            </a:r>
            <a:r>
              <a:rPr lang="en-GB" sz="2400" dirty="0"/>
              <a:t>for age and length – data back to </a:t>
            </a:r>
            <a:r>
              <a:rPr lang="en-GB" sz="2400" dirty="0" err="1"/>
              <a:t>1980s</a:t>
            </a:r>
            <a:r>
              <a:rPr lang="en-GB" sz="2400" dirty="0"/>
              <a:t> in some </a:t>
            </a:r>
            <a:r>
              <a:rPr lang="en-GB" sz="2400" dirty="0" smtClean="0"/>
              <a:t>areas</a:t>
            </a:r>
            <a:endParaRPr lang="en-GB" sz="2400" dirty="0"/>
          </a:p>
          <a:p>
            <a:r>
              <a:rPr lang="en-GB" sz="2400" dirty="0" smtClean="0"/>
              <a:t>Estimation of catch numbers-at-age:</a:t>
            </a:r>
          </a:p>
          <a:p>
            <a:pPr lvl="1"/>
            <a:r>
              <a:rPr lang="en-GB" dirty="0" smtClean="0"/>
              <a:t>Now carried out in R programming language</a:t>
            </a:r>
          </a:p>
          <a:p>
            <a:pPr lvl="1"/>
            <a:r>
              <a:rPr lang="en-GB" dirty="0" smtClean="0"/>
              <a:t>Replicated </a:t>
            </a:r>
            <a:r>
              <a:rPr lang="en-GB" dirty="0" smtClean="0"/>
              <a:t>previous </a:t>
            </a:r>
            <a:r>
              <a:rPr lang="en-GB" dirty="0" smtClean="0"/>
              <a:t>approach</a:t>
            </a:r>
          </a:p>
          <a:p>
            <a:pPr lvl="1"/>
            <a:r>
              <a:rPr lang="en-GB" dirty="0" smtClean="0"/>
              <a:t>Estimation quarterly by dredge &amp; dive separately (although often strata with no samples)</a:t>
            </a:r>
          </a:p>
          <a:p>
            <a:pPr lvl="1"/>
            <a:r>
              <a:rPr lang="en-GB" dirty="0" smtClean="0"/>
              <a:t>Summed and raised to total international landings from the assessment area </a:t>
            </a:r>
          </a:p>
          <a:p>
            <a:pPr lvl="1"/>
            <a:r>
              <a:rPr lang="en-GB" dirty="0" smtClean="0"/>
              <a:t>Also provides estimates of catch weight-at-age</a:t>
            </a:r>
            <a:endParaRPr lang="en-GB" dirty="0"/>
          </a:p>
        </p:txBody>
      </p:sp>
      <p:sp>
        <p:nvSpPr>
          <p:cNvPr id="4" name="Rectangle 3"/>
          <p:cNvSpPr/>
          <p:nvPr/>
        </p:nvSpPr>
        <p:spPr>
          <a:xfrm>
            <a:off x="0" y="0"/>
            <a:ext cx="12192000" cy="155277"/>
          </a:xfrm>
          <a:prstGeom prst="rect">
            <a:avLst/>
          </a:prstGeom>
          <a:solidFill>
            <a:srgbClr val="12497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208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p:txBody>
          <a:bodyPr/>
          <a:lstStyle/>
          <a:p>
            <a:r>
              <a:rPr lang="en-GB" sz="3600" dirty="0"/>
              <a:t>Landings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459" y="230505"/>
            <a:ext cx="2724150" cy="34051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517" y="233426"/>
            <a:ext cx="2724150" cy="34051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5080" y="184785"/>
            <a:ext cx="2724150" cy="340518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419" y="3361924"/>
            <a:ext cx="2724150" cy="340518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9138" y="3361924"/>
            <a:ext cx="2724150" cy="340518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05324" y="3313283"/>
            <a:ext cx="2724150" cy="3405188"/>
          </a:xfrm>
          <a:prstGeom prst="rect">
            <a:avLst/>
          </a:prstGeom>
        </p:spPr>
      </p:pic>
      <p:sp>
        <p:nvSpPr>
          <p:cNvPr id="2" name="TextBox 1"/>
          <p:cNvSpPr txBox="1"/>
          <p:nvPr/>
        </p:nvSpPr>
        <p:spPr>
          <a:xfrm>
            <a:off x="198751" y="2584060"/>
            <a:ext cx="2816668" cy="2862322"/>
          </a:xfrm>
          <a:prstGeom prst="rect">
            <a:avLst/>
          </a:prstGeom>
          <a:solidFill>
            <a:schemeClr val="accent5">
              <a:lumMod val="20000"/>
              <a:lumOff val="80000"/>
            </a:schemeClr>
          </a:solidFill>
        </p:spPr>
        <p:txBody>
          <a:bodyPr wrap="square" rtlCol="0">
            <a:spAutoFit/>
          </a:bodyPr>
          <a:lstStyle/>
          <a:p>
            <a:r>
              <a:rPr lang="en-GB" dirty="0" smtClean="0">
                <a:solidFill>
                  <a:srgbClr val="FF0000"/>
                </a:solidFill>
              </a:rPr>
              <a:t>Red</a:t>
            </a:r>
            <a:r>
              <a:rPr lang="en-GB" dirty="0" smtClean="0"/>
              <a:t>= </a:t>
            </a:r>
            <a:r>
              <a:rPr lang="en-GB" dirty="0" err="1" smtClean="0"/>
              <a:t>SCO</a:t>
            </a:r>
            <a:r>
              <a:rPr lang="en-GB" dirty="0" smtClean="0"/>
              <a:t>: UK vessels landing into Scotland + Scottish vessels landing abroad </a:t>
            </a:r>
          </a:p>
          <a:p>
            <a:endParaRPr lang="en-GB" dirty="0" smtClean="0"/>
          </a:p>
          <a:p>
            <a:r>
              <a:rPr lang="en-GB" b="1" dirty="0" smtClean="0">
                <a:solidFill>
                  <a:srgbClr val="FFFF00"/>
                </a:solidFill>
              </a:rPr>
              <a:t>Yellow</a:t>
            </a:r>
            <a:r>
              <a:rPr lang="en-GB" dirty="0" smtClean="0"/>
              <a:t> = OTHER UK.  Landings by all UK vessels into </a:t>
            </a:r>
            <a:r>
              <a:rPr lang="en-GB" dirty="0" err="1" smtClean="0"/>
              <a:t>UKexSCO</a:t>
            </a:r>
            <a:r>
              <a:rPr lang="en-GB" dirty="0" smtClean="0"/>
              <a:t> + </a:t>
            </a:r>
            <a:r>
              <a:rPr lang="en-GB" dirty="0" err="1" smtClean="0"/>
              <a:t>UKexSCO</a:t>
            </a:r>
            <a:r>
              <a:rPr lang="en-GB" dirty="0" smtClean="0"/>
              <a:t> vessels landing abroad.</a:t>
            </a:r>
            <a:endParaRPr lang="en-GB" dirty="0"/>
          </a:p>
        </p:txBody>
      </p:sp>
      <p:sp>
        <p:nvSpPr>
          <p:cNvPr id="10" name="TextBox 9"/>
          <p:cNvSpPr txBox="1"/>
          <p:nvPr/>
        </p:nvSpPr>
        <p:spPr>
          <a:xfrm>
            <a:off x="367940" y="1390650"/>
            <a:ext cx="2605008" cy="646331"/>
          </a:xfrm>
          <a:prstGeom prst="rect">
            <a:avLst/>
          </a:prstGeom>
          <a:noFill/>
        </p:spPr>
        <p:txBody>
          <a:bodyPr wrap="square" rtlCol="0">
            <a:spAutoFit/>
          </a:bodyPr>
          <a:lstStyle/>
          <a:p>
            <a:r>
              <a:rPr lang="en-GB" dirty="0" smtClean="0"/>
              <a:t>Distribution by ICES statistical rectangle</a:t>
            </a:r>
            <a:endParaRPr lang="en-GB" dirty="0"/>
          </a:p>
        </p:txBody>
      </p:sp>
    </p:spTree>
    <p:extLst>
      <p:ext uri="{BB962C8B-B14F-4D97-AF65-F5344CB8AC3E}">
        <p14:creationId xmlns:p14="http://schemas.microsoft.com/office/powerpoint/2010/main" val="1442736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p:txBody>
          <a:bodyPr/>
          <a:lstStyle/>
          <a:p>
            <a:r>
              <a:rPr lang="en-GB" sz="3600" dirty="0"/>
              <a:t>Landings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482" y="521208"/>
            <a:ext cx="6964503" cy="5969574"/>
          </a:xfrm>
          <a:prstGeom prst="rect">
            <a:avLst/>
          </a:prstGeom>
        </p:spPr>
      </p:pic>
      <p:sp>
        <p:nvSpPr>
          <p:cNvPr id="4" name="Text Placeholder 2"/>
          <p:cNvSpPr>
            <a:spLocks noGrp="1"/>
          </p:cNvSpPr>
          <p:nvPr>
            <p:ph type="body" sz="quarter" idx="14"/>
          </p:nvPr>
        </p:nvSpPr>
        <p:spPr>
          <a:xfrm>
            <a:off x="396503" y="1608179"/>
            <a:ext cx="4455979" cy="3783330"/>
          </a:xfrm>
        </p:spPr>
        <p:txBody>
          <a:bodyPr/>
          <a:lstStyle/>
          <a:p>
            <a:pPr marL="0" indent="0">
              <a:buNone/>
            </a:pPr>
            <a:r>
              <a:rPr lang="en-GB" dirty="0" smtClean="0"/>
              <a:t>Annual landings for each assessment area (by all fishing methods and nations) as used in the assessment.</a:t>
            </a:r>
            <a:endParaRPr lang="en-GB" dirty="0"/>
          </a:p>
        </p:txBody>
      </p:sp>
      <p:sp>
        <p:nvSpPr>
          <p:cNvPr id="5" name="Rectangle 4"/>
          <p:cNvSpPr/>
          <p:nvPr/>
        </p:nvSpPr>
        <p:spPr>
          <a:xfrm>
            <a:off x="0" y="0"/>
            <a:ext cx="12192000" cy="155277"/>
          </a:xfrm>
          <a:prstGeom prst="rect">
            <a:avLst/>
          </a:prstGeom>
          <a:solidFill>
            <a:srgbClr val="12497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9926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271222-D5AE-DA9E-7E86-DD9E33C25CB3}"/>
              </a:ext>
            </a:extLst>
          </p:cNvPr>
          <p:cNvSpPr>
            <a:spLocks noGrp="1"/>
          </p:cNvSpPr>
          <p:nvPr>
            <p:ph type="ctrTitle"/>
          </p:nvPr>
        </p:nvSpPr>
        <p:spPr/>
        <p:txBody>
          <a:bodyPr/>
          <a:lstStyle/>
          <a:p>
            <a:r>
              <a:rPr lang="en-GB" sz="3600" dirty="0" smtClean="0"/>
              <a:t>Scottish landings by gear</a:t>
            </a:r>
            <a:endParaRPr lang="en-GB" sz="3600" dirty="0"/>
          </a:p>
        </p:txBody>
      </p:sp>
      <p:sp>
        <p:nvSpPr>
          <p:cNvPr id="5" name="Rectangle 4"/>
          <p:cNvSpPr/>
          <p:nvPr/>
        </p:nvSpPr>
        <p:spPr>
          <a:xfrm>
            <a:off x="0" y="0"/>
            <a:ext cx="12192000" cy="155277"/>
          </a:xfrm>
          <a:prstGeom prst="rect">
            <a:avLst/>
          </a:prstGeom>
          <a:solidFill>
            <a:srgbClr val="12497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4"/>
          </p:nvPr>
        </p:nvSpPr>
        <p:spPr/>
        <p:txBody>
          <a:bodyPr/>
          <a:lstStyle/>
          <a:p>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157" y="881727"/>
            <a:ext cx="4346678" cy="54333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321" y="1488564"/>
            <a:ext cx="7147571" cy="4288542"/>
          </a:xfrm>
          <a:prstGeom prst="rect">
            <a:avLst/>
          </a:prstGeom>
        </p:spPr>
      </p:pic>
    </p:spTree>
    <p:extLst>
      <p:ext uri="{BB962C8B-B14F-4D97-AF65-F5344CB8AC3E}">
        <p14:creationId xmlns:p14="http://schemas.microsoft.com/office/powerpoint/2010/main" val="3003182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565" y="252847"/>
            <a:ext cx="9777512" cy="721040"/>
          </a:xfrm>
        </p:spPr>
        <p:txBody>
          <a:bodyPr>
            <a:normAutofit/>
          </a:bodyPr>
          <a:lstStyle/>
          <a:p>
            <a:r>
              <a:rPr lang="en-GB" sz="3600" dirty="0" smtClean="0"/>
              <a:t>Catch sampling</a:t>
            </a:r>
            <a:endParaRPr lang="en-GB" sz="3600" dirty="0"/>
          </a:p>
        </p:txBody>
      </p:sp>
      <p:sp>
        <p:nvSpPr>
          <p:cNvPr id="3" name="Text Placeholder 2"/>
          <p:cNvSpPr>
            <a:spLocks noGrp="1"/>
          </p:cNvSpPr>
          <p:nvPr>
            <p:ph type="body" sz="quarter" idx="14"/>
          </p:nvPr>
        </p:nvSpPr>
        <p:spPr>
          <a:xfrm>
            <a:off x="285565" y="1537334"/>
            <a:ext cx="5743446" cy="3783330"/>
          </a:xfrm>
        </p:spPr>
        <p:txBody>
          <a:bodyPr>
            <a:normAutofit fontScale="92500" lnSpcReduction="20000"/>
          </a:bodyPr>
          <a:lstStyle/>
          <a:p>
            <a:r>
              <a:rPr lang="en-GB" dirty="0" smtClean="0"/>
              <a:t>Typically carried out at processors</a:t>
            </a:r>
          </a:p>
          <a:p>
            <a:pPr lvl="1"/>
            <a:r>
              <a:rPr lang="en-GB" dirty="0" smtClean="0"/>
              <a:t>1 bag of scallops aged &amp; measured</a:t>
            </a:r>
          </a:p>
          <a:p>
            <a:pPr marL="457200" lvl="1" indent="0">
              <a:buNone/>
            </a:pPr>
            <a:endParaRPr lang="en-GB" dirty="0" smtClean="0"/>
          </a:p>
          <a:p>
            <a:r>
              <a:rPr lang="en-GB" dirty="0" smtClean="0"/>
              <a:t>Reduction in number of trips sampled &amp; scallops measured since pre-</a:t>
            </a:r>
            <a:r>
              <a:rPr lang="en-GB" dirty="0" err="1" smtClean="0"/>
              <a:t>Covid</a:t>
            </a:r>
            <a:endParaRPr lang="en-GB" dirty="0" smtClean="0"/>
          </a:p>
          <a:p>
            <a:pPr marL="0" indent="0">
              <a:buNone/>
            </a:pPr>
            <a:endParaRPr lang="en-GB" dirty="0" smtClean="0"/>
          </a:p>
          <a:p>
            <a:r>
              <a:rPr lang="en-GB" dirty="0" smtClean="0"/>
              <a:t>Shetland sampling by </a:t>
            </a:r>
            <a:r>
              <a:rPr lang="en-GB" dirty="0" err="1" smtClean="0"/>
              <a:t>UHI</a:t>
            </a:r>
            <a:r>
              <a:rPr lang="en-GB" dirty="0" smtClean="0"/>
              <a:t> staff</a:t>
            </a:r>
          </a:p>
          <a:p>
            <a:pPr marL="0" indent="0">
              <a:buNone/>
            </a:pPr>
            <a:endParaRPr lang="en-GB" dirty="0" smtClean="0"/>
          </a:p>
          <a:p>
            <a:r>
              <a:rPr lang="en-GB" dirty="0" smtClean="0"/>
              <a:t>Working with stakeholders to improve sampling and access to landings</a:t>
            </a:r>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B0DC7242-389F-F94B-9C3F-D14DCC7DC795}" type="slidenum">
              <a:rPr lang="en-GB" smtClean="0"/>
              <a:t>8</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239" y="342283"/>
            <a:ext cx="5029210" cy="30175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2751" y="3425062"/>
            <a:ext cx="5029210" cy="3017526"/>
          </a:xfrm>
          <a:prstGeom prst="rect">
            <a:avLst/>
          </a:prstGeom>
        </p:spPr>
      </p:pic>
    </p:spTree>
    <p:extLst>
      <p:ext uri="{BB962C8B-B14F-4D97-AF65-F5344CB8AC3E}">
        <p14:creationId xmlns:p14="http://schemas.microsoft.com/office/powerpoint/2010/main" val="2038918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088" y="448056"/>
            <a:ext cx="9777512" cy="721040"/>
          </a:xfrm>
        </p:spPr>
        <p:txBody>
          <a:bodyPr>
            <a:normAutofit/>
          </a:bodyPr>
          <a:lstStyle/>
          <a:p>
            <a:r>
              <a:rPr lang="en-GB" sz="3600" dirty="0" smtClean="0"/>
              <a:t>Catch-at-age </a:t>
            </a:r>
            <a:r>
              <a:rPr lang="en-GB" sz="3600" dirty="0" smtClean="0"/>
              <a:t>- East Coast</a:t>
            </a:r>
            <a:endParaRPr lang="en-GB" sz="3600" dirty="0"/>
          </a:p>
        </p:txBody>
      </p:sp>
      <p:sp>
        <p:nvSpPr>
          <p:cNvPr id="3" name="Text Placeholder 2"/>
          <p:cNvSpPr>
            <a:spLocks noGrp="1"/>
          </p:cNvSpPr>
          <p:nvPr>
            <p:ph type="body" sz="quarter" idx="14"/>
          </p:nvPr>
        </p:nvSpPr>
        <p:spPr>
          <a:xfrm>
            <a:off x="320412" y="1742750"/>
            <a:ext cx="3061961" cy="3783330"/>
          </a:xfrm>
        </p:spPr>
        <p:txBody>
          <a:bodyPr/>
          <a:lstStyle/>
          <a:p>
            <a:r>
              <a:rPr lang="en-GB" dirty="0" smtClean="0"/>
              <a:t>Sampling data raised to the total landings for the East </a:t>
            </a:r>
            <a:r>
              <a:rPr lang="en-GB" dirty="0"/>
              <a:t>C</a:t>
            </a:r>
            <a:r>
              <a:rPr lang="en-GB" dirty="0" smtClean="0"/>
              <a:t>oast for 2015-2022</a:t>
            </a:r>
          </a:p>
          <a:p>
            <a:r>
              <a:rPr lang="en-GB" dirty="0" smtClean="0"/>
              <a:t>Ages 3 -10 (note aged 10 is + group)</a:t>
            </a:r>
            <a:endParaRPr lang="en-GB" dirty="0"/>
          </a:p>
        </p:txBody>
      </p:sp>
      <p:sp>
        <p:nvSpPr>
          <p:cNvPr id="4" name="Slide Number Placeholder 3"/>
          <p:cNvSpPr>
            <a:spLocks noGrp="1"/>
          </p:cNvSpPr>
          <p:nvPr>
            <p:ph type="sldNum" sz="quarter" idx="12"/>
          </p:nvPr>
        </p:nvSpPr>
        <p:spPr/>
        <p:txBody>
          <a:bodyPr/>
          <a:lstStyle/>
          <a:p>
            <a:fld id="{B0DC7242-389F-F94B-9C3F-D14DCC7DC795}" type="slidenum">
              <a:rPr lang="en-GB" smtClean="0"/>
              <a:t>9</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41" y="1566319"/>
            <a:ext cx="8272385" cy="4136192"/>
          </a:xfrm>
          <a:prstGeom prst="rect">
            <a:avLst/>
          </a:prstGeom>
        </p:spPr>
      </p:pic>
    </p:spTree>
    <p:extLst>
      <p:ext uri="{BB962C8B-B14F-4D97-AF65-F5344CB8AC3E}">
        <p14:creationId xmlns:p14="http://schemas.microsoft.com/office/powerpoint/2010/main" val="196818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ISOS">
  <a:themeElements>
    <a:clrScheme name="ISOS 4">
      <a:dk1>
        <a:srgbClr val="333E48"/>
      </a:dk1>
      <a:lt1>
        <a:srgbClr val="FFFFFF"/>
      </a:lt1>
      <a:dk2>
        <a:srgbClr val="333E48"/>
      </a:dk2>
      <a:lt2>
        <a:srgbClr val="FFFFFF"/>
      </a:lt2>
      <a:accent1>
        <a:srgbClr val="124971"/>
      </a:accent1>
      <a:accent2>
        <a:srgbClr val="005E28"/>
      </a:accent2>
      <a:accent3>
        <a:srgbClr val="302682"/>
      </a:accent3>
      <a:accent4>
        <a:srgbClr val="AF1B1A"/>
      </a:accent4>
      <a:accent5>
        <a:srgbClr val="124971"/>
      </a:accent5>
      <a:accent6>
        <a:srgbClr val="AF1B1A"/>
      </a:accent6>
      <a:hlink>
        <a:srgbClr val="005E28"/>
      </a:hlink>
      <a:folHlink>
        <a:srgbClr val="951B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6630BDF-D61D-45F7-978F-DC294B949CFE}" vid="{0C3DCA23-A938-4EDB-837A-4B689CFF1D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1d7c71fd8b44100674a376891183e324">
  <xsd:schema xmlns:xsd="http://www.w3.org/2001/XMLSchema" xmlns:xs="http://www.w3.org/2001/XMLSchema" xmlns:p="http://schemas.microsoft.com/office/2006/metadata/properties" xmlns:ns3="b975cf0e-a5f5-4f76-a7fd-397964997e33" xmlns:ns4="04c2ad2a-64ee-43bb-8057-bcc149cdce45" targetNamespace="http://schemas.microsoft.com/office/2006/metadata/properties" ma:root="true" ma:fieldsID="11eb442c34c00d03b1e643baffad65ae" ns3:_="" ns4:_="">
    <xsd:import namespace="b975cf0e-a5f5-4f76-a7fd-397964997e33"/>
    <xsd:import namespace="04c2ad2a-64ee-43bb-8057-bcc149cdce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19294E-815C-4553-B731-F7DA2E6FA116}">
  <ds:schemaRefs>
    <ds:schemaRef ds:uri="http://schemas.microsoft.com/sharepoint/v3/contenttype/forms"/>
  </ds:schemaRefs>
</ds:datastoreItem>
</file>

<file path=customXml/itemProps2.xml><?xml version="1.0" encoding="utf-8"?>
<ds:datastoreItem xmlns:ds="http://schemas.openxmlformats.org/officeDocument/2006/customXml" ds:itemID="{23930B5A-8D7E-4432-BB51-972DAFD68B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75cf0e-a5f5-4f76-a7fd-397964997e33"/>
    <ds:schemaRef ds:uri="04c2ad2a-64ee-43bb-8057-bcc149cdce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7924C5-0D0F-462B-92D6-5415EFCC45F2}">
  <ds:schemaRef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04c2ad2a-64ee-43bb-8057-bcc149cdce45"/>
    <ds:schemaRef ds:uri="http://schemas.microsoft.com/office/2006/metadata/properties"/>
    <ds:schemaRef ds:uri="http://schemas.openxmlformats.org/package/2006/metadata/core-properties"/>
    <ds:schemaRef ds:uri="b975cf0e-a5f5-4f76-a7fd-397964997e3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 the service of Scotland PowerPoint Template</Template>
  <TotalTime>67089</TotalTime>
  <Words>1987</Words>
  <Application>Microsoft Office PowerPoint</Application>
  <PresentationFormat>Widescreen</PresentationFormat>
  <Paragraphs>306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Times New Roman</vt:lpstr>
      <vt:lpstr>Wingdings</vt:lpstr>
      <vt:lpstr>ISOS</vt:lpstr>
      <vt:lpstr>Scottish scallop stock assessments    Helen Dobby, Harriet Cole, Tanja Miethe, Elisa Barreto, Shona Kinnear &amp; Lynda Blackadder  Marine Directorate   FMAC Scallop Sub Group: July 2024</vt:lpstr>
      <vt:lpstr>Background</vt:lpstr>
      <vt:lpstr>Outline</vt:lpstr>
      <vt:lpstr>Input data: catch data</vt:lpstr>
      <vt:lpstr>Landings</vt:lpstr>
      <vt:lpstr>Landings</vt:lpstr>
      <vt:lpstr>Scottish landings by gear</vt:lpstr>
      <vt:lpstr>Catch sampling</vt:lpstr>
      <vt:lpstr>Catch-at-age - East Coast</vt:lpstr>
      <vt:lpstr>Catch-at-age – East Coast</vt:lpstr>
      <vt:lpstr>Weight-at-age – North East </vt:lpstr>
      <vt:lpstr>Survey data</vt:lpstr>
      <vt:lpstr>Survey data – number of stations</vt:lpstr>
      <vt:lpstr>Survey indices – East Coast</vt:lpstr>
      <vt:lpstr>Assessment methods</vt:lpstr>
      <vt:lpstr>Stock assessment input data</vt:lpstr>
      <vt:lpstr>East Coast</vt:lpstr>
      <vt:lpstr>East Coast – assessment quality</vt:lpstr>
      <vt:lpstr>East Coast – assessment quality</vt:lpstr>
      <vt:lpstr>North East</vt:lpstr>
      <vt:lpstr>Shetland</vt:lpstr>
      <vt:lpstr>North West</vt:lpstr>
      <vt:lpstr>West of Kintyre</vt:lpstr>
      <vt:lpstr>Stock status</vt:lpstr>
      <vt:lpstr>Summary</vt:lpstr>
      <vt:lpstr>Management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Dobby</dc:creator>
  <cp:lastModifiedBy>Helen Dobby</cp:lastModifiedBy>
  <cp:revision>119</cp:revision>
  <dcterms:created xsi:type="dcterms:W3CDTF">2023-09-28T16:19:41Z</dcterms:created>
  <dcterms:modified xsi:type="dcterms:W3CDTF">2024-07-02T15:46:57Z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Objective-Id">
    <vt:lpwstr>A40931852</vt:lpwstr>
  </property>
  <property fmtid="{D5CDD505-2E9C-101B-9397-08002B2CF9AE}" pid="4" name="Objective-Title">
    <vt:lpwstr>In the service of Scotland PowerPoint Template 2022</vt:lpwstr>
  </property>
  <property fmtid="{D5CDD505-2E9C-101B-9397-08002B2CF9AE}" pid="5" name="Objective-Description">
    <vt:lpwstr/>
  </property>
  <property fmtid="{D5CDD505-2E9C-101B-9397-08002B2CF9AE}" pid="6" name="Objective-CreationStamp">
    <vt:filetime>2022-10-11T18:34:23Z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2022-10-11T18:34:23Z</vt:filetime>
  </property>
  <property fmtid="{D5CDD505-2E9C-101B-9397-08002B2CF9AE}" pid="11" name="Objective-Owner">
    <vt:lpwstr>Ferguson, Kate K (U445955)</vt:lpwstr>
  </property>
  <property fmtid="{D5CDD505-2E9C-101B-9397-08002B2CF9AE}" pid="12" name="Objective-Path">
    <vt:lpwstr>Objective Global Folder:SG File Plan:Administration:Communications:External communications:Policies and procedures: External communications:Communications: Digital: Behaviour Change - Events: 2021-2026</vt:lpwstr>
  </property>
  <property fmtid="{D5CDD505-2E9C-101B-9397-08002B2CF9AE}" pid="13" name="Objective-Parent">
    <vt:lpwstr>Communications: Digital: Behaviour Change - Events: 2021-2026</vt:lpwstr>
  </property>
  <property fmtid="{D5CDD505-2E9C-101B-9397-08002B2CF9AE}" pid="14" name="Objective-State">
    <vt:lpwstr>Being Drafted</vt:lpwstr>
  </property>
  <property fmtid="{D5CDD505-2E9C-101B-9397-08002B2CF9AE}" pid="15" name="Objective-VersionId">
    <vt:lpwstr>vA60585940</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CASE/563404</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ies>
</file>